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1" r:id="rId4"/>
    <p:sldId id="260" r:id="rId5"/>
    <p:sldId id="263" r:id="rId6"/>
    <p:sldId id="289" r:id="rId7"/>
    <p:sldId id="292" r:id="rId8"/>
    <p:sldId id="269" r:id="rId9"/>
    <p:sldId id="262" r:id="rId10"/>
    <p:sldId id="268" r:id="rId11"/>
    <p:sldId id="282" r:id="rId12"/>
    <p:sldId id="279" r:id="rId13"/>
    <p:sldId id="283" r:id="rId14"/>
    <p:sldId id="264" r:id="rId15"/>
    <p:sldId id="304" r:id="rId16"/>
    <p:sldId id="305" r:id="rId17"/>
    <p:sldId id="299" r:id="rId18"/>
    <p:sldId id="300" r:id="rId19"/>
    <p:sldId id="265" r:id="rId20"/>
    <p:sldId id="270" r:id="rId21"/>
    <p:sldId id="271" r:id="rId22"/>
    <p:sldId id="272" r:id="rId23"/>
    <p:sldId id="294" r:id="rId24"/>
    <p:sldId id="297" r:id="rId25"/>
    <p:sldId id="298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2F5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9231" autoAdjust="0"/>
  </p:normalViewPr>
  <p:slideViewPr>
    <p:cSldViewPr showGuides="1">
      <p:cViewPr>
        <p:scale>
          <a:sx n="50" d="100"/>
          <a:sy n="50" d="100"/>
        </p:scale>
        <p:origin x="-1656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AD5C7-2F1A-4D26-9C0E-4CF009FFADCA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99986-A372-433E-B649-F33A04A7F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72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Voltage Sweep over</a:t>
            </a:r>
            <a:r>
              <a:rPr lang="en-US" baseline="0" dirty="0" smtClean="0"/>
              <a:t> time to measure current (not very sensitive), but good for determining electroactivity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Constant Voltage applied over time to measure current. Good for electro-activity determination and degradation</a:t>
            </a:r>
            <a:r>
              <a:rPr lang="en-US" baseline="0" dirty="0" smtClean="0"/>
              <a:t>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ELISA immobilizes an antigen to a </a:t>
            </a:r>
            <a:r>
              <a:rPr lang="en-US" dirty="0" err="1" smtClean="0"/>
              <a:t>microplate</a:t>
            </a:r>
            <a:r>
              <a:rPr lang="en-US" dirty="0" smtClean="0"/>
              <a:t> then the</a:t>
            </a:r>
            <a:r>
              <a:rPr lang="en-US" baseline="0" dirty="0" smtClean="0"/>
              <a:t> antibody to the antigen is added to bind to the antigen. To finish the preparation an enzyme is </a:t>
            </a:r>
            <a:r>
              <a:rPr lang="en-US" baseline="0" dirty="0" err="1" smtClean="0"/>
              <a:t>bioconjugated</a:t>
            </a:r>
            <a:r>
              <a:rPr lang="en-US" baseline="0" dirty="0" smtClean="0"/>
              <a:t> to the antibody. The test procedure includes adding the substrate to the </a:t>
            </a:r>
            <a:r>
              <a:rPr lang="en-US" baseline="0" dirty="0" err="1" smtClean="0"/>
              <a:t>bioconjugated</a:t>
            </a:r>
            <a:r>
              <a:rPr lang="en-US" baseline="0" dirty="0" smtClean="0"/>
              <a:t> enzyme.</a:t>
            </a:r>
          </a:p>
          <a:p>
            <a:r>
              <a:rPr lang="en-US" baseline="0" dirty="0" smtClean="0"/>
              <a:t>Two methods of immobilizing the antigen to the </a:t>
            </a:r>
            <a:r>
              <a:rPr lang="en-US" baseline="0" dirty="0" err="1" smtClean="0"/>
              <a:t>microplate</a:t>
            </a:r>
            <a:r>
              <a:rPr lang="en-US" baseline="0" dirty="0" smtClean="0"/>
              <a:t>: adsorption or immobilize an antibody (usually different from the antibody which is </a:t>
            </a:r>
            <a:r>
              <a:rPr lang="en-US" baseline="0" dirty="0" err="1" smtClean="0"/>
              <a:t>bioconjugated</a:t>
            </a:r>
            <a:r>
              <a:rPr lang="en-US" baseline="0" dirty="0" smtClean="0"/>
              <a:t> to the enzyme but is still specific to the same antigen) then add the antigen, then the other antibody, then </a:t>
            </a:r>
            <a:r>
              <a:rPr lang="en-US" baseline="0" dirty="0" err="1" smtClean="0"/>
              <a:t>bioconjugate</a:t>
            </a:r>
            <a:r>
              <a:rPr lang="en-US" baseline="0" dirty="0" smtClean="0"/>
              <a:t> to the enzyme.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</a:t>
            </a:r>
            <a:r>
              <a:rPr lang="en-US" baseline="0" dirty="0" smtClean="0"/>
              <a:t>- Resistance of electron flow in the solution</a:t>
            </a:r>
          </a:p>
          <a:p>
            <a:r>
              <a:rPr lang="en-US" baseline="0" dirty="0" smtClean="0"/>
              <a:t>Ret- Resistance for electrons to traverse from protein to GDE surface (real)</a:t>
            </a:r>
          </a:p>
          <a:p>
            <a:r>
              <a:rPr lang="en-US" baseline="0" dirty="0" smtClean="0"/>
              <a:t>Cdl- </a:t>
            </a:r>
            <a:r>
              <a:rPr lang="en-US" b="1" baseline="0" dirty="0" smtClean="0">
                <a:solidFill>
                  <a:srgbClr val="FF0000"/>
                </a:solidFill>
              </a:rPr>
              <a:t>separation of charge between electrons near protein from positively charged GDE</a:t>
            </a:r>
            <a:r>
              <a:rPr lang="en-US" b="0" baseline="0" dirty="0" smtClean="0">
                <a:solidFill>
                  <a:srgbClr val="FF0000"/>
                </a:solidFill>
              </a:rPr>
              <a:t> (imaginary)</a:t>
            </a:r>
          </a:p>
          <a:p>
            <a:endParaRPr lang="en-US" b="0" baseline="0" dirty="0" smtClean="0">
              <a:solidFill>
                <a:srgbClr val="FF0000"/>
              </a:solidFill>
            </a:endParaRPr>
          </a:p>
          <a:p>
            <a:r>
              <a:rPr lang="en-US" b="0" baseline="0" dirty="0" smtClean="0">
                <a:solidFill>
                  <a:srgbClr val="FF0000"/>
                </a:solidFill>
              </a:rPr>
              <a:t>Constant phase element: non-linear model for a rough surface: due to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Gradient</a:t>
            </a:r>
            <a:r>
              <a:rPr lang="en-US" baseline="0" dirty="0" smtClean="0"/>
              <a:t> concentrations were optimized to the Molarities optimal for each assay as listed in table previously:</a:t>
            </a:r>
          </a:p>
          <a:p>
            <a:r>
              <a:rPr lang="en-US" baseline="0" dirty="0" smtClean="0"/>
              <a:t>AMP-it: 1E-4 to 1E-6:  0.1mM to 1uM</a:t>
            </a:r>
          </a:p>
          <a:p>
            <a:r>
              <a:rPr lang="en-US" baseline="0" dirty="0" smtClean="0"/>
              <a:t>SWV: 1E-6 to 1E-9: 1uM to 1nM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roll</a:t>
            </a:r>
            <a:r>
              <a:rPr lang="en-US" baseline="0" dirty="0" smtClean="0"/>
              <a:t> of the co-factor; gradients are run with co-factor +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TBI occurs:</a:t>
            </a:r>
            <a:r>
              <a:rPr lang="en-US" baseline="0" dirty="0" smtClean="0"/>
              <a:t> closed injury (causes brain to hit skull): whiplash, blunt object hit, and penetrating (object enters skull and pierces brain) gun shot, sharp object</a:t>
            </a:r>
          </a:p>
          <a:p>
            <a:r>
              <a:rPr lang="en-US" baseline="0" dirty="0" smtClean="0"/>
              <a:t>**Perhaps talk about how much cost this is in comparison to other disease like diabetes???</a:t>
            </a:r>
          </a:p>
          <a:p>
            <a:r>
              <a:rPr lang="en-US" baseline="0" dirty="0" smtClean="0"/>
              <a:t>75% injuries are mild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Thinking-</a:t>
            </a:r>
            <a:r>
              <a:rPr lang="en-US" b="1" dirty="0" smtClean="0"/>
              <a:t> memory and reasoning </a:t>
            </a:r>
            <a:r>
              <a:rPr lang="en-US" dirty="0" smtClean="0"/>
              <a:t>Sensation- </a:t>
            </a:r>
            <a:r>
              <a:rPr lang="en-US" b="1" dirty="0" smtClean="0"/>
              <a:t>touch, taste,</a:t>
            </a:r>
            <a:r>
              <a:rPr lang="en-US" b="1" baseline="0" dirty="0" smtClean="0"/>
              <a:t> smell </a:t>
            </a:r>
            <a:r>
              <a:rPr lang="en-US" dirty="0" smtClean="0"/>
              <a:t>Language- </a:t>
            </a:r>
            <a:r>
              <a:rPr lang="en-US" b="1" dirty="0" smtClean="0"/>
              <a:t>communication, expression, and understanding </a:t>
            </a:r>
            <a:r>
              <a:rPr lang="en-US" dirty="0" smtClean="0"/>
              <a:t>Emotion- </a:t>
            </a:r>
            <a:r>
              <a:rPr lang="en-US" b="1" dirty="0" smtClean="0"/>
              <a:t>depression,</a:t>
            </a:r>
            <a:r>
              <a:rPr lang="en-US" b="1" baseline="0" dirty="0" smtClean="0"/>
              <a:t> anxiety, personality changes, and aggression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May cause epilepsy and predisposition for Alzheimer's and Parkinson’s Diseases</a:t>
            </a:r>
            <a:r>
              <a:rPr lang="en-US" baseline="0" dirty="0" smtClean="0"/>
              <a:t> (</a:t>
            </a:r>
            <a:r>
              <a:rPr lang="en-US" b="1" baseline="0" dirty="0" smtClean="0"/>
              <a:t>especially seen in older people who sustain TBI)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</a:t>
            </a:r>
            <a:r>
              <a:rPr lang="en-US" baseline="0" dirty="0" smtClean="0"/>
              <a:t> the Army Medical Department in </a:t>
            </a:r>
            <a:r>
              <a:rPr lang="en-US" dirty="0" smtClean="0"/>
              <a:t>2006, the Army created a taskforce to promote</a:t>
            </a:r>
            <a:r>
              <a:rPr lang="en-US" baseline="0" dirty="0" smtClean="0"/>
              <a:t> preventative measures for TBI and provide treatment for soldiers who sustained TBI in the Middle East.</a:t>
            </a:r>
          </a:p>
          <a:p>
            <a:r>
              <a:rPr lang="en-US" b="1" baseline="0" dirty="0" smtClean="0"/>
              <a:t>Advantages to these sensors:</a:t>
            </a:r>
            <a:r>
              <a:rPr lang="en-US" b="0" baseline="0" dirty="0" smtClean="0"/>
              <a:t> 1- sensitive to what is going on internally; 2- non-invasive; 3 &amp; 4- sensitive and minimally invasive (4 is continuous with drug delivery)</a:t>
            </a:r>
          </a:p>
          <a:p>
            <a:r>
              <a:rPr lang="en-US" b="1" baseline="0" dirty="0" smtClean="0"/>
              <a:t>Disadvantages to these sensors:</a:t>
            </a:r>
            <a:r>
              <a:rPr lang="en-US" b="0" baseline="0" dirty="0" smtClean="0"/>
              <a:t> 1- </a:t>
            </a:r>
            <a:r>
              <a:rPr lang="en-US" baseline="0" dirty="0" smtClean="0"/>
              <a:t>Protein sensor: From the University of Florida uses antibody-bound </a:t>
            </a:r>
            <a:r>
              <a:rPr lang="en-US" baseline="0" dirty="0" err="1" smtClean="0"/>
              <a:t>nanoparticles</a:t>
            </a:r>
            <a:r>
              <a:rPr lang="en-US" baseline="0" dirty="0" smtClean="0"/>
              <a:t> to detect brain injury in plasma and spinal fluid. This uses the ELISA technique in a hand-held device, slightly larger than a graphing calculator.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Input signal is an AC frequency sweep</a:t>
            </a:r>
            <a:r>
              <a:rPr lang="en-US" baseline="0" dirty="0" smtClean="0"/>
              <a:t> at one defined voltage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</a:t>
            </a:r>
            <a:r>
              <a:rPr lang="en-US" dirty="0" err="1" smtClean="0"/>
              <a:t>multiplexable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Diversity of applications by changing</a:t>
            </a:r>
            <a:r>
              <a:rPr lang="en-US" baseline="0" dirty="0" smtClean="0"/>
              <a:t> out proteins in the needles</a:t>
            </a:r>
          </a:p>
          <a:p>
            <a:r>
              <a:rPr lang="en-US" baseline="0" dirty="0" smtClean="0"/>
              <a:t>Potentially wireless for fighter pilot or out-patient monitoring</a:t>
            </a:r>
          </a:p>
          <a:p>
            <a:r>
              <a:rPr lang="en-US" baseline="0" dirty="0" smtClean="0"/>
              <a:t>Feasibly integrated with an automatic Drug Delivery System to counteract inflammation (CONTINUOUS GLUCOSE MONITORING INSULIN PUMP BENCHMARKING)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Working electrode: </a:t>
            </a:r>
            <a:r>
              <a:rPr lang="en-US" dirty="0" smtClean="0"/>
              <a:t>Site of signal transduction</a:t>
            </a:r>
          </a:p>
          <a:p>
            <a:r>
              <a:rPr lang="en-US" b="1" dirty="0" smtClean="0"/>
              <a:t>Counter electrode: </a:t>
            </a:r>
            <a:r>
              <a:rPr lang="en-US" dirty="0" smtClean="0"/>
              <a:t>Establishes connection to the electrolyte solution</a:t>
            </a:r>
          </a:p>
          <a:p>
            <a:r>
              <a:rPr lang="en-US" b="1" dirty="0" smtClean="0"/>
              <a:t>Reference electrode: </a:t>
            </a:r>
            <a:r>
              <a:rPr lang="en-US" dirty="0" smtClean="0"/>
              <a:t>Maintains stable potential (typically Ag/AgCl)</a:t>
            </a:r>
          </a:p>
          <a:p>
            <a:r>
              <a:rPr lang="en-US" b="1" dirty="0" smtClean="0"/>
              <a:t>Advantages to EIS:</a:t>
            </a:r>
            <a:r>
              <a:rPr lang="en-US" b="0" dirty="0" smtClean="0"/>
              <a:t> 90s assay time, insensitive</a:t>
            </a:r>
            <a:r>
              <a:rPr lang="en-US" b="0" baseline="0" dirty="0" smtClean="0"/>
              <a:t> to environmental factors, label-free, modeled using equivalent circuit analysis</a:t>
            </a:r>
            <a:r>
              <a:rPr lang="en-US" b="1" baseline="0" dirty="0" smtClean="0"/>
              <a:t>. </a:t>
            </a:r>
            <a:r>
              <a:rPr lang="en-US" dirty="0" smtClean="0"/>
              <a:t>Glucose monitors use AMP-it</a:t>
            </a:r>
            <a:r>
              <a:rPr lang="en-US" baseline="0" dirty="0" smtClean="0"/>
              <a:t> (current v. time), not sensitive enough (</a:t>
            </a:r>
            <a:r>
              <a:rPr lang="en-US" baseline="0" dirty="0" err="1" smtClean="0"/>
              <a:t>mM</a:t>
            </a:r>
            <a:r>
              <a:rPr lang="en-US" baseline="0" dirty="0" smtClean="0"/>
              <a:t>)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Nyquist plot is back calculated from the Bode Plot</a:t>
            </a:r>
            <a:r>
              <a:rPr lang="en-US" baseline="0" dirty="0" smtClean="0"/>
              <a:t> (Magnitude v. Frequency) and the Phase Plot (phi v. frequency)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99986-A372-433E-B649-F33A04A7FE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16928" t="26667" r="14052" b="24444"/>
          <a:stretch>
            <a:fillRect/>
          </a:stretch>
        </p:blipFill>
        <p:spPr bwMode="auto">
          <a:xfrm>
            <a:off x="2247900" y="1295400"/>
            <a:ext cx="4648200" cy="4260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FBF1-93FB-4214-BF85-EF7E21D99354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50"/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AA12-3623-4FD5-BAE3-AB93FDB38C1C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/>
          <a:srcRect l="16928" t="26667" r="14052" b="24444"/>
          <a:stretch>
            <a:fillRect/>
          </a:stretch>
        </p:blipFill>
        <p:spPr bwMode="auto">
          <a:xfrm>
            <a:off x="8146473" y="0"/>
            <a:ext cx="997527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50"/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5615-43F9-4682-BFD3-F4158DB1FF6F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9BF9-BBC6-4A2F-BAC5-00828CB95351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/>
          <a:srcRect l="16928" t="26667" r="14052" b="24444"/>
          <a:stretch>
            <a:fillRect/>
          </a:stretch>
        </p:blipFill>
        <p:spPr bwMode="auto">
          <a:xfrm>
            <a:off x="8146473" y="0"/>
            <a:ext cx="997527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2389-73F4-4A42-A311-7B2375FF8BFA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/>
          <a:srcRect l="16928" t="26667" r="14052" b="24444"/>
          <a:stretch>
            <a:fillRect/>
          </a:stretch>
        </p:blipFill>
        <p:spPr bwMode="auto">
          <a:xfrm>
            <a:off x="8146473" y="0"/>
            <a:ext cx="997527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B050"/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B050"/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EB39-7958-4644-B23A-DC894590E973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/>
          <a:srcRect l="16928" t="26667" r="14052" b="24444"/>
          <a:stretch>
            <a:fillRect/>
          </a:stretch>
        </p:blipFill>
        <p:spPr bwMode="auto">
          <a:xfrm>
            <a:off x="8146473" y="0"/>
            <a:ext cx="997527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C419-F367-46CF-A40F-F03238FE3B65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/>
          <a:srcRect l="16928" t="26667" r="14052" b="24444"/>
          <a:stretch>
            <a:fillRect/>
          </a:stretch>
        </p:blipFill>
        <p:spPr bwMode="auto">
          <a:xfrm>
            <a:off x="8146473" y="0"/>
            <a:ext cx="997527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D28C-7FD2-4203-A769-E9D926D83948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/>
          <a:srcRect l="16928" t="26667" r="14052" b="24444"/>
          <a:stretch>
            <a:fillRect/>
          </a:stretch>
        </p:blipFill>
        <p:spPr bwMode="auto">
          <a:xfrm>
            <a:off x="8146473" y="0"/>
            <a:ext cx="997527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6F1A-E247-4271-8B86-84F27FFC01D7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/>
          <a:srcRect l="16928" t="26667" r="14052" b="24444"/>
          <a:stretch>
            <a:fillRect/>
          </a:stretch>
        </p:blipFill>
        <p:spPr bwMode="auto">
          <a:xfrm>
            <a:off x="8146473" y="0"/>
            <a:ext cx="997527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>
                <a:solidFill>
                  <a:srgbClr val="00B050"/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49A6-C6D1-4CDD-854D-A5B9C91320E0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/>
          <a:srcRect l="16928" t="26667" r="14052" b="24444"/>
          <a:stretch>
            <a:fillRect/>
          </a:stretch>
        </p:blipFill>
        <p:spPr bwMode="auto">
          <a:xfrm>
            <a:off x="8146473" y="0"/>
            <a:ext cx="997527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CE0C-B153-443F-B7F4-9609676225E3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Jeff\ASU SBHSE-BDI 2010\Logo.jpg"/>
          <p:cNvPicPr>
            <a:picLocks noChangeAspect="1" noChangeArrowheads="1"/>
          </p:cNvPicPr>
          <p:nvPr userDrawn="1"/>
        </p:nvPicPr>
        <p:blipFill>
          <a:blip r:embed="rId2" cstate="print"/>
          <a:srcRect l="16928" t="26667" r="14052" b="24444"/>
          <a:stretch>
            <a:fillRect/>
          </a:stretch>
        </p:blipFill>
        <p:spPr bwMode="auto">
          <a:xfrm>
            <a:off x="8146473" y="0"/>
            <a:ext cx="997527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C45D9-3BFA-4EDB-93A6-CE40B067FAE0}" type="datetime1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9B88-390E-4A79-9303-144DEA1A2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image" Target="http://upload.wikimedia.org/wikipedia/commons/4/4c/Cyclovoltammogram.jpg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Detection of Traumatic Brain Injury (TBI) and 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/>
          <a:p>
            <a:r>
              <a:rPr lang="en-US" dirty="0" smtClean="0"/>
              <a:t>Brittney Haselwood</a:t>
            </a:r>
          </a:p>
          <a:p>
            <a:r>
              <a:rPr lang="en-US" dirty="0" smtClean="0"/>
              <a:t>Biomedical Engineering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4694237"/>
            <a:ext cx="76962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Mentor: Jeffrey La Belle, Ph. 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001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Overview of Solution: Continuous Subcutaneous Monitoring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2296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Using proteins in the body to detect the catecholamines</a:t>
            </a:r>
          </a:p>
          <a:p>
            <a:pPr lvl="1"/>
            <a:r>
              <a:rPr lang="en-US" sz="2000" dirty="0" smtClean="0"/>
              <a:t>Enzyme-substrate or Antibody-antigen interactions: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8" name="Pie 47"/>
          <p:cNvSpPr/>
          <p:nvPr/>
        </p:nvSpPr>
        <p:spPr>
          <a:xfrm>
            <a:off x="1527474" y="1752600"/>
            <a:ext cx="453307" cy="468497"/>
          </a:xfrm>
          <a:prstGeom prst="pie">
            <a:avLst>
              <a:gd name="adj1" fmla="val 19799328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2995494">
            <a:off x="2553027" y="1933961"/>
            <a:ext cx="384056" cy="2442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98874" y="2286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365674" y="2286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137074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127674" y="1981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1" name="Pie 60"/>
          <p:cNvSpPr/>
          <p:nvPr/>
        </p:nvSpPr>
        <p:spPr>
          <a:xfrm>
            <a:off x="3432474" y="1817503"/>
            <a:ext cx="453307" cy="468497"/>
          </a:xfrm>
          <a:prstGeom prst="pie">
            <a:avLst>
              <a:gd name="adj1" fmla="val 19799328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51474" y="2286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Binding Interaction</a:t>
            </a:r>
            <a:endParaRPr lang="en-US" dirty="0"/>
          </a:p>
        </p:txBody>
      </p:sp>
      <p:sp>
        <p:nvSpPr>
          <p:cNvPr id="64" name="Isosceles Triangle 63"/>
          <p:cNvSpPr/>
          <p:nvPr/>
        </p:nvSpPr>
        <p:spPr>
          <a:xfrm rot="12308580">
            <a:off x="3542368" y="1811839"/>
            <a:ext cx="384056" cy="2442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>
            <a:off x="2438400" y="3657600"/>
            <a:ext cx="762000" cy="60960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50000" t="27333" r="32813" b="15333"/>
          <a:stretch>
            <a:fillRect/>
          </a:stretch>
        </p:blipFill>
        <p:spPr bwMode="auto">
          <a:xfrm>
            <a:off x="533400" y="2819400"/>
            <a:ext cx="190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0" y="44958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Ag/AgCl Reference Electrode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1524000" y="2743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Cut Pipette tip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1676400" y="357842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Sample/</a:t>
            </a:r>
          </a:p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1752600" y="4800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Gold Disk Electrode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1828800" y="4191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Counter Electrode</a:t>
            </a:r>
            <a:endParaRPr lang="en-US" sz="1400" dirty="0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 cstate="print"/>
          <a:srcRect l="9434" t="3032" r="22642" b="10916"/>
          <a:stretch>
            <a:fillRect/>
          </a:stretch>
        </p:blipFill>
        <p:spPr bwMode="auto">
          <a:xfrm>
            <a:off x="3581401" y="29718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 rot="16200000">
            <a:off x="1947677" y="4453124"/>
            <a:ext cx="30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Z” (1E+04 ohm)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620000" y="3429000"/>
            <a:ext cx="152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Figure at Left.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 concentration gradient of Norepinephrine with PNMT Immobilized to Gold surface. This binding event creates a Randles circuit (inlaid).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67200" y="6400800"/>
            <a:ext cx="316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Z’ (1E+04 ohm)</a:t>
            </a:r>
            <a:endParaRPr lang="en-US" dirty="0"/>
          </a:p>
        </p:txBody>
      </p:sp>
      <p:grpSp>
        <p:nvGrpSpPr>
          <p:cNvPr id="4" name="Group 146"/>
          <p:cNvGrpSpPr/>
          <p:nvPr/>
        </p:nvGrpSpPr>
        <p:grpSpPr>
          <a:xfrm>
            <a:off x="4114800" y="4953000"/>
            <a:ext cx="2133600" cy="1304001"/>
            <a:chOff x="1447800" y="1143001"/>
            <a:chExt cx="4876800" cy="2366665"/>
          </a:xfrm>
        </p:grpSpPr>
        <p:sp>
          <p:nvSpPr>
            <p:cNvPr id="148" name="Oval 147"/>
            <p:cNvSpPr/>
            <p:nvPr/>
          </p:nvSpPr>
          <p:spPr>
            <a:xfrm>
              <a:off x="1447800" y="22098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6019800" y="2209800"/>
              <a:ext cx="3048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752600" y="23622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36"/>
            <p:cNvGrpSpPr/>
            <p:nvPr/>
          </p:nvGrpSpPr>
          <p:grpSpPr>
            <a:xfrm>
              <a:off x="2362200" y="2209800"/>
              <a:ext cx="1127760" cy="182880"/>
              <a:chOff x="2407920" y="4191000"/>
              <a:chExt cx="1127760" cy="182880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 flipV="1">
                <a:off x="240792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25908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27432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29718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V="1">
                <a:off x="31242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33528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Straight Connector 151"/>
            <p:cNvCxnSpPr/>
            <p:nvPr/>
          </p:nvCxnSpPr>
          <p:spPr>
            <a:xfrm>
              <a:off x="3429000" y="23622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038600" y="1828800"/>
              <a:ext cx="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038600" y="18288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4038600" y="30480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4648200" y="16002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800600" y="16002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800600" y="18288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2"/>
            <p:cNvGrpSpPr/>
            <p:nvPr/>
          </p:nvGrpSpPr>
          <p:grpSpPr>
            <a:xfrm>
              <a:off x="4267200" y="2819400"/>
              <a:ext cx="914400" cy="228600"/>
              <a:chOff x="2407920" y="4191000"/>
              <a:chExt cx="1127760" cy="182880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flipV="1">
                <a:off x="240792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25908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27432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29718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31242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V="1">
                <a:off x="3352800" y="4191000"/>
                <a:ext cx="182880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Straight Connector 159"/>
            <p:cNvCxnSpPr/>
            <p:nvPr/>
          </p:nvCxnSpPr>
          <p:spPr>
            <a:xfrm>
              <a:off x="5181600" y="3048000"/>
              <a:ext cx="22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5410200" y="1828800"/>
              <a:ext cx="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5410200" y="2362200"/>
              <a:ext cx="609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2362200" y="236220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Rs</a:t>
              </a:r>
              <a:endParaRPr lang="en-US" sz="8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038600" y="3048001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Ret</a:t>
              </a:r>
              <a:endParaRPr lang="en-US" sz="8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962400" y="1143001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Cdl</a:t>
              </a:r>
              <a:endParaRPr lang="en-US" sz="800" dirty="0"/>
            </a:p>
          </p:txBody>
        </p:sp>
      </p:grpSp>
      <p:sp>
        <p:nvSpPr>
          <p:cNvPr id="178" name="Slide Number Placeholder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7" name="Notched Right Arrow 56"/>
          <p:cNvSpPr/>
          <p:nvPr/>
        </p:nvSpPr>
        <p:spPr>
          <a:xfrm>
            <a:off x="4343400" y="1752600"/>
            <a:ext cx="762000" cy="609600"/>
          </a:xfrm>
          <a:prstGeom prst="notched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"/>
          <p:cNvGrpSpPr/>
          <p:nvPr/>
        </p:nvGrpSpPr>
        <p:grpSpPr>
          <a:xfrm>
            <a:off x="5413674" y="2133600"/>
            <a:ext cx="987126" cy="449441"/>
            <a:chOff x="571500" y="2070100"/>
            <a:chExt cx="2222500" cy="1641021"/>
          </a:xfrm>
        </p:grpSpPr>
        <p:sp>
          <p:nvSpPr>
            <p:cNvPr id="86" name="Can 6"/>
            <p:cNvSpPr/>
            <p:nvPr/>
          </p:nvSpPr>
          <p:spPr bwMode="auto">
            <a:xfrm>
              <a:off x="571500" y="2070100"/>
              <a:ext cx="2222500" cy="1641021"/>
            </a:xfrm>
            <a:prstGeom prst="can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7" name="Oval 7"/>
            <p:cNvSpPr/>
            <p:nvPr/>
          </p:nvSpPr>
          <p:spPr bwMode="auto">
            <a:xfrm>
              <a:off x="876300" y="2146300"/>
              <a:ext cx="1612900" cy="279400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139" name="Straight Connector 138"/>
          <p:cNvCxnSpPr/>
          <p:nvPr/>
        </p:nvCxnSpPr>
        <p:spPr bwMode="auto">
          <a:xfrm rot="16200000" flipH="1">
            <a:off x="5640509" y="2078541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rot="5400000">
            <a:off x="5637197" y="2145008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rot="16200000" flipH="1">
            <a:off x="5643822" y="1948773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rot="5400000">
            <a:off x="5640510" y="2015240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rot="16200000" flipH="1">
            <a:off x="5882371" y="2075376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rot="5400000">
            <a:off x="5879059" y="2141843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 rot="16200000" flipH="1">
            <a:off x="5885684" y="1945608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rot="5400000">
            <a:off x="5882372" y="2012075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 rot="16200000" flipH="1">
            <a:off x="6084347" y="2078541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>
            <a:off x="6081035" y="2145008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 rot="16200000" flipH="1">
            <a:off x="6087660" y="1948773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 rot="5400000">
            <a:off x="6084348" y="2015240"/>
            <a:ext cx="66467" cy="56312"/>
          </a:xfrm>
          <a:prstGeom prst="line">
            <a:avLst/>
          </a:prstGeom>
          <a:solidFill>
            <a:srgbClr val="69102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9" name="Oval 188"/>
          <p:cNvSpPr/>
          <p:nvPr/>
        </p:nvSpPr>
        <p:spPr>
          <a:xfrm>
            <a:off x="5566074" y="209293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5794674" y="209293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5947074" y="209293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175674" y="2092930"/>
            <a:ext cx="76200" cy="76200"/>
          </a:xfrm>
          <a:prstGeom prst="ellipse">
            <a:avLst/>
          </a:prstGeom>
          <a:solidFill>
            <a:schemeClr val="bg2">
              <a:lumMod val="25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Pie 277"/>
          <p:cNvSpPr/>
          <p:nvPr/>
        </p:nvSpPr>
        <p:spPr>
          <a:xfrm>
            <a:off x="5562600" y="1752600"/>
            <a:ext cx="192024" cy="228600"/>
          </a:xfrm>
          <a:prstGeom prst="pie">
            <a:avLst>
              <a:gd name="adj1" fmla="val 19799328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9" name="Pie 278"/>
          <p:cNvSpPr/>
          <p:nvPr/>
        </p:nvSpPr>
        <p:spPr>
          <a:xfrm>
            <a:off x="5827776" y="1752600"/>
            <a:ext cx="192024" cy="228600"/>
          </a:xfrm>
          <a:prstGeom prst="pie">
            <a:avLst>
              <a:gd name="adj1" fmla="val 19799328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0" name="Pie 279"/>
          <p:cNvSpPr/>
          <p:nvPr/>
        </p:nvSpPr>
        <p:spPr>
          <a:xfrm>
            <a:off x="6056376" y="1752600"/>
            <a:ext cx="192024" cy="228600"/>
          </a:xfrm>
          <a:prstGeom prst="pie">
            <a:avLst>
              <a:gd name="adj1" fmla="val 19799328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Integration/ Multiplexing of the catecholamines</a:t>
            </a:r>
          </a:p>
          <a:p>
            <a:pPr lvl="1"/>
            <a:r>
              <a:rPr lang="en-US" dirty="0" smtClean="0"/>
              <a:t>See if all catecholamines can be detected with one sensor</a:t>
            </a:r>
          </a:p>
          <a:p>
            <a:pPr lvl="1"/>
            <a:r>
              <a:rPr lang="en-US" dirty="0" smtClean="0"/>
              <a:t>Add in continuous component: Impedance-Time assay</a:t>
            </a:r>
          </a:p>
          <a:p>
            <a:r>
              <a:rPr lang="en-US" dirty="0" smtClean="0"/>
              <a:t>Needle Fabrication (Katherine </a:t>
            </a:r>
            <a:r>
              <a:rPr lang="en-US" dirty="0" err="1" smtClean="0"/>
              <a:t>Ruh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Test integrated sensor in blood</a:t>
            </a:r>
          </a:p>
          <a:p>
            <a:pPr lvl="1"/>
            <a:r>
              <a:rPr lang="en-US" dirty="0" smtClean="0"/>
              <a:t>In vitro testing using polymers and gels</a:t>
            </a:r>
          </a:p>
          <a:p>
            <a:pPr lvl="1"/>
            <a:r>
              <a:rPr lang="en-US" dirty="0" smtClean="0"/>
              <a:t>Work on wireless transmission and/or drug delivery integration</a:t>
            </a:r>
          </a:p>
          <a:p>
            <a:r>
              <a:rPr lang="en-US" dirty="0" smtClean="0"/>
              <a:t>Leeching Experiments</a:t>
            </a:r>
          </a:p>
          <a:p>
            <a:r>
              <a:rPr lang="en-US" dirty="0" smtClean="0"/>
              <a:t>Animal tests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5438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791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Electrochemical Spectroscopy (EIS) is the best technique currently available</a:t>
            </a:r>
          </a:p>
          <a:p>
            <a:pPr lvl="1"/>
            <a:r>
              <a:rPr lang="en-US" dirty="0" smtClean="0"/>
              <a:t>sensitive and specific manner using protein immobilized electrodes/needles </a:t>
            </a:r>
          </a:p>
          <a:p>
            <a:pPr lvl="0"/>
            <a:r>
              <a:rPr lang="en-US" dirty="0" smtClean="0"/>
              <a:t>Impedance-Time technique</a:t>
            </a:r>
          </a:p>
          <a:p>
            <a:pPr lvl="1"/>
            <a:r>
              <a:rPr lang="en-US" dirty="0" smtClean="0"/>
              <a:t>continuous real-time sensor for applications ranging from monitoring stress in fighter pilots while in flight, to monitoring Traumatic Brain Injury in an ICU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715000" y="2743200"/>
            <a:ext cx="3423095" cy="1676400"/>
            <a:chOff x="690382" y="4724402"/>
            <a:chExt cx="4972302" cy="2091539"/>
          </a:xfrm>
        </p:grpSpPr>
        <p:sp>
          <p:nvSpPr>
            <p:cNvPr id="6" name="Rounded Rectangle 5"/>
            <p:cNvSpPr/>
            <p:nvPr/>
          </p:nvSpPr>
          <p:spPr>
            <a:xfrm>
              <a:off x="1224886" y="4724402"/>
              <a:ext cx="4317242" cy="12954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sunrise" dir="t"/>
            </a:scene3d>
            <a:sp3d prstMaterial="matte"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36293" y="4803464"/>
              <a:ext cx="1494430" cy="11069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unrise" dir="t"/>
            </a:scene3d>
            <a:sp3d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94882" y="5334435"/>
              <a:ext cx="46119" cy="45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155457" y="5334435"/>
              <a:ext cx="43813" cy="45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383746" y="5334435"/>
              <a:ext cx="46119" cy="45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612037" y="5334435"/>
              <a:ext cx="46119" cy="45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0327" y="5334435"/>
              <a:ext cx="46119" cy="45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46852" y="6241806"/>
              <a:ext cx="1217547" cy="38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Glucose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784843" y="6431947"/>
              <a:ext cx="1037571" cy="38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Lactate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083507" y="6051667"/>
              <a:ext cx="1579177" cy="38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alibri" pitchFamily="34" charset="0"/>
                </a:rPr>
                <a:t>Epinephrine</a:t>
              </a:r>
            </a:p>
          </p:txBody>
        </p:sp>
        <p:sp>
          <p:nvSpPr>
            <p:cNvPr id="16" name="Text Box 66"/>
            <p:cNvSpPr txBox="1">
              <a:spLocks noChangeArrowheads="1"/>
            </p:cNvSpPr>
            <p:nvPr/>
          </p:nvSpPr>
          <p:spPr bwMode="auto">
            <a:xfrm>
              <a:off x="1567295" y="6340588"/>
              <a:ext cx="1388242" cy="38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alibri" pitchFamily="34" charset="0"/>
                </a:rPr>
                <a:t>Dopamine</a:t>
              </a:r>
            </a:p>
          </p:txBody>
        </p:sp>
        <p:sp>
          <p:nvSpPr>
            <p:cNvPr id="17" name="Line 61"/>
            <p:cNvSpPr>
              <a:spLocks noChangeShapeType="1"/>
            </p:cNvSpPr>
            <p:nvPr/>
          </p:nvSpPr>
          <p:spPr bwMode="auto">
            <a:xfrm flipV="1">
              <a:off x="2138149" y="5435987"/>
              <a:ext cx="747215" cy="7146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61"/>
            <p:cNvSpPr>
              <a:spLocks noChangeShapeType="1"/>
            </p:cNvSpPr>
            <p:nvPr/>
          </p:nvSpPr>
          <p:spPr bwMode="auto">
            <a:xfrm flipV="1">
              <a:off x="2634598" y="5435982"/>
              <a:ext cx="499837" cy="9812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61"/>
            <p:cNvSpPr>
              <a:spLocks noChangeShapeType="1"/>
            </p:cNvSpPr>
            <p:nvPr/>
          </p:nvSpPr>
          <p:spPr bwMode="auto">
            <a:xfrm flipV="1">
              <a:off x="3339454" y="5435983"/>
              <a:ext cx="44053" cy="98123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61"/>
            <p:cNvSpPr>
              <a:spLocks noChangeShapeType="1"/>
            </p:cNvSpPr>
            <p:nvPr/>
          </p:nvSpPr>
          <p:spPr bwMode="auto">
            <a:xfrm flipH="1" flipV="1">
              <a:off x="3657598" y="5410198"/>
              <a:ext cx="298603" cy="83557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61"/>
            <p:cNvSpPr>
              <a:spLocks noChangeShapeType="1"/>
            </p:cNvSpPr>
            <p:nvPr/>
          </p:nvSpPr>
          <p:spPr bwMode="auto">
            <a:xfrm flipH="1" flipV="1">
              <a:off x="3881651" y="5435986"/>
              <a:ext cx="664191" cy="71158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690382" y="6074315"/>
              <a:ext cx="1983774" cy="38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alibri" pitchFamily="34" charset="0"/>
                </a:rPr>
                <a:t>Norepinephrine</a:t>
              </a: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381000" y="2667000"/>
            <a:ext cx="83820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Electrochemical Impedance Spectroscopy (EIS) Background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0209"/>
          <a:stretch>
            <a:fillRect/>
          </a:stretch>
        </p:blipFill>
        <p:spPr bwMode="auto">
          <a:xfrm>
            <a:off x="6096000" y="1313690"/>
            <a:ext cx="2438400" cy="26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398069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Lisdat et al, Bioanal. Chem, 2008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267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Mathematically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066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Graphically</a:t>
            </a:r>
            <a:endParaRPr lang="en-US" sz="3200" dirty="0">
              <a:solidFill>
                <a:srgbClr val="00B050"/>
              </a:solidFill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876800" y="5867400"/>
          <a:ext cx="3445949" cy="685038"/>
        </p:xfrm>
        <a:graphic>
          <a:graphicData uri="http://schemas.openxmlformats.org/presentationml/2006/ole">
            <p:oleObj spid="_x0000_s103426" name="Equation" r:id="rId5" imgW="2108200" imgH="41910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846320" y="4800600"/>
          <a:ext cx="1758442" cy="421035"/>
        </p:xfrm>
        <a:graphic>
          <a:graphicData uri="http://schemas.openxmlformats.org/presentationml/2006/ole">
            <p:oleObj spid="_x0000_s103427" name="Equation" r:id="rId6" imgW="901309" imgH="215806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4892040" y="5332500"/>
          <a:ext cx="1691640" cy="461357"/>
        </p:xfrm>
        <a:graphic>
          <a:graphicData uri="http://schemas.openxmlformats.org/presentationml/2006/ole">
            <p:oleObj spid="_x0000_s103428" name="Equation" r:id="rId7" imgW="83820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6248" y="4807966"/>
            <a:ext cx="196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(real impedance)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34912" y="5326127"/>
            <a:ext cx="260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(imaginary impedance)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400800"/>
            <a:ext cx="5257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Verma</a:t>
            </a:r>
            <a:r>
              <a:rPr lang="en-US" sz="1400" dirty="0" smtClean="0"/>
              <a:t>, Applied Project Defense. June 2011</a:t>
            </a:r>
          </a:p>
          <a:p>
            <a:r>
              <a:rPr lang="en-US" sz="1400" dirty="0" smtClean="0"/>
              <a:t> and La Belle, E. Chem. 101. 2011.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13136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Nyquist Plot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4876800" y="2667000"/>
            <a:ext cx="914400" cy="762000"/>
          </a:xfrm>
          <a:prstGeom prst="rightArrow">
            <a:avLst/>
          </a:prstGeom>
          <a:gradFill flip="none" rotWithShape="1">
            <a:gsLst>
              <a:gs pos="12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4926979" y="2354468"/>
            <a:ext cx="2609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(imaginary impedance)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644640" y="3675890"/>
            <a:ext cx="1965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(real impedance)</a:t>
            </a:r>
            <a:endParaRPr lang="en-US" sz="1600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8" cstate="print"/>
          <a:srcRect l="5952" t="9519" b="31463"/>
          <a:stretch>
            <a:fillRect/>
          </a:stretch>
        </p:blipFill>
        <p:spPr bwMode="auto">
          <a:xfrm>
            <a:off x="0" y="1600200"/>
            <a:ext cx="477702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Solution: Immobilize Protein to Working Electrode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Immobilization Process:</a:t>
            </a:r>
          </a:p>
          <a:p>
            <a:pPr lvl="1"/>
            <a:r>
              <a:rPr lang="en-US" dirty="0" smtClean="0"/>
              <a:t>Clean &amp; Hydrophilic substrate</a:t>
            </a:r>
          </a:p>
          <a:p>
            <a:pPr lvl="1"/>
            <a:r>
              <a:rPr lang="en-US" dirty="0" smtClean="0"/>
              <a:t>Self-assembling monolayer</a:t>
            </a:r>
          </a:p>
          <a:p>
            <a:pPr lvl="1"/>
            <a:r>
              <a:rPr lang="en-US" dirty="0" smtClean="0"/>
              <a:t>Priming Linker for protein attachment</a:t>
            </a:r>
          </a:p>
          <a:p>
            <a:pPr lvl="1"/>
            <a:r>
              <a:rPr lang="en-US" dirty="0" smtClean="0"/>
              <a:t>Attaching protein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Ethanolamine: Block unbound carboxyl sites and bare gold (that hasn’t been bound by SAM)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4" name="Can 6"/>
          <p:cNvSpPr/>
          <p:nvPr/>
        </p:nvSpPr>
        <p:spPr bwMode="auto">
          <a:xfrm>
            <a:off x="4512822" y="1960330"/>
            <a:ext cx="987126" cy="449441"/>
          </a:xfrm>
          <a:prstGeom prst="ca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5" name="Oval 7"/>
          <p:cNvSpPr/>
          <p:nvPr/>
        </p:nvSpPr>
        <p:spPr bwMode="auto">
          <a:xfrm>
            <a:off x="4648200" y="1981200"/>
            <a:ext cx="716372" cy="7652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343400" y="2438400"/>
            <a:ext cx="136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Bare Au Disk Electrode</a:t>
            </a:r>
            <a:endParaRPr lang="en-US" sz="1600" dirty="0"/>
          </a:p>
        </p:txBody>
      </p:sp>
      <p:grpSp>
        <p:nvGrpSpPr>
          <p:cNvPr id="3" name="Group 68"/>
          <p:cNvGrpSpPr/>
          <p:nvPr/>
        </p:nvGrpSpPr>
        <p:grpSpPr>
          <a:xfrm>
            <a:off x="6098511" y="1752600"/>
            <a:ext cx="987126" cy="646980"/>
            <a:chOff x="771773" y="3270250"/>
            <a:chExt cx="1892300" cy="1298015"/>
          </a:xfrm>
        </p:grpSpPr>
        <p:grpSp>
          <p:nvGrpSpPr>
            <p:cNvPr id="6" name="Group 8"/>
            <p:cNvGrpSpPr/>
            <p:nvPr/>
          </p:nvGrpSpPr>
          <p:grpSpPr>
            <a:xfrm>
              <a:off x="771773" y="3666565"/>
              <a:ext cx="1892300" cy="901700"/>
              <a:chOff x="597894" y="2086416"/>
              <a:chExt cx="2222500" cy="1641021"/>
            </a:xfrm>
          </p:grpSpPr>
          <p:sp>
            <p:nvSpPr>
              <p:cNvPr id="198" name="Can 6"/>
              <p:cNvSpPr/>
              <p:nvPr/>
            </p:nvSpPr>
            <p:spPr bwMode="auto">
              <a:xfrm>
                <a:off x="597894" y="2086416"/>
                <a:ext cx="2222500" cy="1641021"/>
              </a:xfrm>
              <a:prstGeom prst="can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Oval 7"/>
              <p:cNvSpPr/>
              <p:nvPr/>
            </p:nvSpPr>
            <p:spPr bwMode="auto">
              <a:xfrm>
                <a:off x="876300" y="2146300"/>
                <a:ext cx="1612900" cy="279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7" name="Group 46"/>
            <p:cNvGrpSpPr/>
            <p:nvPr/>
          </p:nvGrpSpPr>
          <p:grpSpPr>
            <a:xfrm>
              <a:off x="1295400" y="3276600"/>
              <a:ext cx="120650" cy="527050"/>
              <a:chOff x="1187450" y="2654300"/>
              <a:chExt cx="120650" cy="527050"/>
            </a:xfrm>
          </p:grpSpPr>
          <p:grpSp>
            <p:nvGrpSpPr>
              <p:cNvPr id="8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196" name="Straight Connector 195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194" name="Straight Connector 193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5" name="Straight Connector 45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0" name="Group 47"/>
            <p:cNvGrpSpPr/>
            <p:nvPr/>
          </p:nvGrpSpPr>
          <p:grpSpPr>
            <a:xfrm>
              <a:off x="1530350" y="3270250"/>
              <a:ext cx="120650" cy="527050"/>
              <a:chOff x="1187450" y="2654300"/>
              <a:chExt cx="120650" cy="527050"/>
            </a:xfrm>
          </p:grpSpPr>
          <p:grpSp>
            <p:nvGrpSpPr>
              <p:cNvPr id="11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190" name="Straight Connector 52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1" name="Straight Connector 190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188" name="Straight Connector 187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9" name="Straight Connector 51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3" name="Group 54"/>
            <p:cNvGrpSpPr/>
            <p:nvPr/>
          </p:nvGrpSpPr>
          <p:grpSpPr>
            <a:xfrm>
              <a:off x="1790700" y="3270250"/>
              <a:ext cx="120650" cy="527050"/>
              <a:chOff x="1187450" y="2654300"/>
              <a:chExt cx="120650" cy="527050"/>
            </a:xfrm>
          </p:grpSpPr>
          <p:grpSp>
            <p:nvGrpSpPr>
              <p:cNvPr id="14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184" name="Straight Connector 59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5" name="Straight Connector 60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182" name="Straight Connector 181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6" name="Group 61"/>
            <p:cNvGrpSpPr/>
            <p:nvPr/>
          </p:nvGrpSpPr>
          <p:grpSpPr>
            <a:xfrm>
              <a:off x="2038350" y="3276600"/>
              <a:ext cx="120650" cy="527050"/>
              <a:chOff x="1187450" y="2654300"/>
              <a:chExt cx="120650" cy="527050"/>
            </a:xfrm>
          </p:grpSpPr>
          <p:grpSp>
            <p:nvGrpSpPr>
              <p:cNvPr id="17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178" name="Straight Connector 66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Straight Connector 67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176" name="Straight Connector 175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Straight Connector 65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200" name="TextBox 199"/>
          <p:cNvSpPr txBox="1"/>
          <p:nvPr/>
        </p:nvSpPr>
        <p:spPr>
          <a:xfrm>
            <a:off x="5793711" y="2438400"/>
            <a:ext cx="1673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 mM 16-MHDA Linker</a:t>
            </a:r>
          </a:p>
          <a:p>
            <a:pPr algn="ctr"/>
            <a:r>
              <a:rPr lang="en-US" sz="1600" dirty="0" smtClean="0"/>
              <a:t>( 1 hr incubation time)</a:t>
            </a:r>
            <a:endParaRPr lang="en-US" sz="1600" dirty="0"/>
          </a:p>
        </p:txBody>
      </p:sp>
      <p:grpSp>
        <p:nvGrpSpPr>
          <p:cNvPr id="19" name="Group 199"/>
          <p:cNvGrpSpPr/>
          <p:nvPr/>
        </p:nvGrpSpPr>
        <p:grpSpPr>
          <a:xfrm>
            <a:off x="7620000" y="1761537"/>
            <a:ext cx="987126" cy="642511"/>
            <a:chOff x="749300" y="3270250"/>
            <a:chExt cx="1892300" cy="1289050"/>
          </a:xfrm>
        </p:grpSpPr>
        <p:grpSp>
          <p:nvGrpSpPr>
            <p:cNvPr id="20" name="Group 8"/>
            <p:cNvGrpSpPr/>
            <p:nvPr/>
          </p:nvGrpSpPr>
          <p:grpSpPr>
            <a:xfrm>
              <a:off x="749300" y="3657600"/>
              <a:ext cx="1892300" cy="901700"/>
              <a:chOff x="571500" y="2070100"/>
              <a:chExt cx="2222500" cy="1641021"/>
            </a:xfrm>
          </p:grpSpPr>
          <p:sp>
            <p:nvSpPr>
              <p:cNvPr id="231" name="Can 6"/>
              <p:cNvSpPr/>
              <p:nvPr/>
            </p:nvSpPr>
            <p:spPr bwMode="auto">
              <a:xfrm>
                <a:off x="571500" y="2070100"/>
                <a:ext cx="2222500" cy="1641021"/>
              </a:xfrm>
              <a:prstGeom prst="can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32" name="Oval 7"/>
              <p:cNvSpPr/>
              <p:nvPr/>
            </p:nvSpPr>
            <p:spPr bwMode="auto">
              <a:xfrm>
                <a:off x="876300" y="2146300"/>
                <a:ext cx="1612900" cy="279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1" name="Group 46"/>
            <p:cNvGrpSpPr/>
            <p:nvPr/>
          </p:nvGrpSpPr>
          <p:grpSpPr>
            <a:xfrm>
              <a:off x="1295400" y="3276600"/>
              <a:ext cx="120650" cy="527050"/>
              <a:chOff x="1187450" y="2654300"/>
              <a:chExt cx="120650" cy="527050"/>
            </a:xfrm>
          </p:grpSpPr>
          <p:grpSp>
            <p:nvGrpSpPr>
              <p:cNvPr id="22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29" name="Straight Connector 228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27" name="Straight Connector 226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4" name="Group 47"/>
            <p:cNvGrpSpPr/>
            <p:nvPr/>
          </p:nvGrpSpPr>
          <p:grpSpPr>
            <a:xfrm>
              <a:off x="1530350" y="3270250"/>
              <a:ext cx="120650" cy="527050"/>
              <a:chOff x="1187450" y="2654300"/>
              <a:chExt cx="120650" cy="527050"/>
            </a:xfrm>
          </p:grpSpPr>
          <p:grpSp>
            <p:nvGrpSpPr>
              <p:cNvPr id="25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23" name="Straight Connector 222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21" name="Straight Connector 220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7" name="Group 54"/>
            <p:cNvGrpSpPr/>
            <p:nvPr/>
          </p:nvGrpSpPr>
          <p:grpSpPr>
            <a:xfrm>
              <a:off x="1790700" y="3270250"/>
              <a:ext cx="120650" cy="527050"/>
              <a:chOff x="1187450" y="2654300"/>
              <a:chExt cx="120650" cy="527050"/>
            </a:xfrm>
          </p:grpSpPr>
          <p:grpSp>
            <p:nvGrpSpPr>
              <p:cNvPr id="28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17" name="Straight Connector 216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9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15" name="Straight Connector 214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30" name="Group 61"/>
            <p:cNvGrpSpPr/>
            <p:nvPr/>
          </p:nvGrpSpPr>
          <p:grpSpPr>
            <a:xfrm>
              <a:off x="2038350" y="3276600"/>
              <a:ext cx="120650" cy="527050"/>
              <a:chOff x="1187450" y="2654300"/>
              <a:chExt cx="120650" cy="527050"/>
            </a:xfrm>
          </p:grpSpPr>
          <p:grpSp>
            <p:nvGrpSpPr>
              <p:cNvPr id="31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11" name="Straight Connector 210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5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09" name="Straight Connector 208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233" name="Explosion 1 8"/>
          <p:cNvSpPr/>
          <p:nvPr/>
        </p:nvSpPr>
        <p:spPr bwMode="auto">
          <a:xfrm flipH="1" flipV="1">
            <a:off x="7836992" y="1685925"/>
            <a:ext cx="98464" cy="108472"/>
          </a:xfrm>
          <a:prstGeom prst="irregularSeal1">
            <a:avLst/>
          </a:prstGeom>
          <a:solidFill>
            <a:srgbClr val="6910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4" name="Explosion 1 9"/>
          <p:cNvSpPr/>
          <p:nvPr/>
        </p:nvSpPr>
        <p:spPr bwMode="auto">
          <a:xfrm flipH="1" flipV="1">
            <a:off x="7989392" y="1681162"/>
            <a:ext cx="98464" cy="108472"/>
          </a:xfrm>
          <a:prstGeom prst="irregularSeal1">
            <a:avLst/>
          </a:prstGeom>
          <a:solidFill>
            <a:srgbClr val="6910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5" name="Explosion 1 10"/>
          <p:cNvSpPr/>
          <p:nvPr/>
        </p:nvSpPr>
        <p:spPr bwMode="auto">
          <a:xfrm flipH="1" flipV="1">
            <a:off x="8119528" y="1676400"/>
            <a:ext cx="98464" cy="108472"/>
          </a:xfrm>
          <a:prstGeom prst="irregularSeal1">
            <a:avLst/>
          </a:prstGeom>
          <a:solidFill>
            <a:srgbClr val="6910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6" name="Explosion 1 11"/>
          <p:cNvSpPr/>
          <p:nvPr/>
        </p:nvSpPr>
        <p:spPr bwMode="auto">
          <a:xfrm flipH="1" flipV="1">
            <a:off x="8283536" y="1681163"/>
            <a:ext cx="98464" cy="108472"/>
          </a:xfrm>
          <a:prstGeom prst="irregularSeal1">
            <a:avLst/>
          </a:prstGeom>
          <a:solidFill>
            <a:srgbClr val="6910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7391400" y="2427982"/>
            <a:ext cx="158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EDC/NHS Coupling Mechanism (1 hr incubation time)</a:t>
            </a:r>
            <a:endParaRPr lang="en-US" sz="1600" dirty="0"/>
          </a:p>
        </p:txBody>
      </p:sp>
      <p:grpSp>
        <p:nvGrpSpPr>
          <p:cNvPr id="226" name="Group 231"/>
          <p:cNvGrpSpPr/>
          <p:nvPr/>
        </p:nvGrpSpPr>
        <p:grpSpPr>
          <a:xfrm>
            <a:off x="7696200" y="4495800"/>
            <a:ext cx="987126" cy="642511"/>
            <a:chOff x="749300" y="3270250"/>
            <a:chExt cx="1892300" cy="1289050"/>
          </a:xfrm>
        </p:grpSpPr>
        <p:grpSp>
          <p:nvGrpSpPr>
            <p:cNvPr id="238" name="Group 8"/>
            <p:cNvGrpSpPr/>
            <p:nvPr/>
          </p:nvGrpSpPr>
          <p:grpSpPr>
            <a:xfrm>
              <a:off x="749300" y="3657600"/>
              <a:ext cx="1892300" cy="901700"/>
              <a:chOff x="571500" y="2070100"/>
              <a:chExt cx="2222500" cy="1641021"/>
            </a:xfrm>
          </p:grpSpPr>
          <p:sp>
            <p:nvSpPr>
              <p:cNvPr id="269" name="Can 6"/>
              <p:cNvSpPr/>
              <p:nvPr/>
            </p:nvSpPr>
            <p:spPr bwMode="auto">
              <a:xfrm>
                <a:off x="571500" y="2070100"/>
                <a:ext cx="2222500" cy="1641021"/>
              </a:xfrm>
              <a:prstGeom prst="can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70" name="Oval 7"/>
              <p:cNvSpPr/>
              <p:nvPr/>
            </p:nvSpPr>
            <p:spPr bwMode="auto">
              <a:xfrm>
                <a:off x="876300" y="2146300"/>
                <a:ext cx="1612900" cy="279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39" name="Group 46"/>
            <p:cNvGrpSpPr/>
            <p:nvPr/>
          </p:nvGrpSpPr>
          <p:grpSpPr>
            <a:xfrm>
              <a:off x="1295400" y="3276600"/>
              <a:ext cx="120650" cy="527050"/>
              <a:chOff x="1187450" y="2654300"/>
              <a:chExt cx="120650" cy="527050"/>
            </a:xfrm>
          </p:grpSpPr>
          <p:grpSp>
            <p:nvGrpSpPr>
              <p:cNvPr id="240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67" name="Straight Connector 266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8" name="Straight Connector 267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1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65" name="Straight Connector 264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6" name="Straight Connector 265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42" name="Group 47"/>
            <p:cNvGrpSpPr/>
            <p:nvPr/>
          </p:nvGrpSpPr>
          <p:grpSpPr>
            <a:xfrm>
              <a:off x="1530350" y="3270250"/>
              <a:ext cx="120650" cy="527050"/>
              <a:chOff x="1187450" y="2654300"/>
              <a:chExt cx="120650" cy="527050"/>
            </a:xfrm>
          </p:grpSpPr>
          <p:grpSp>
            <p:nvGrpSpPr>
              <p:cNvPr id="243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61" name="Straight Connector 260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2" name="Straight Connector 261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4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59" name="Straight Connector 258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45" name="Group 54"/>
            <p:cNvGrpSpPr/>
            <p:nvPr/>
          </p:nvGrpSpPr>
          <p:grpSpPr>
            <a:xfrm>
              <a:off x="1790700" y="3270250"/>
              <a:ext cx="120650" cy="527050"/>
              <a:chOff x="1187450" y="2654300"/>
              <a:chExt cx="120650" cy="527050"/>
            </a:xfrm>
          </p:grpSpPr>
          <p:grpSp>
            <p:nvGrpSpPr>
              <p:cNvPr id="246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55" name="Straight Connector 254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6" name="Straight Connector 255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1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53" name="Straight Connector 252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52" name="Group 61"/>
            <p:cNvGrpSpPr/>
            <p:nvPr/>
          </p:nvGrpSpPr>
          <p:grpSpPr>
            <a:xfrm>
              <a:off x="2038350" y="3276600"/>
              <a:ext cx="120650" cy="527050"/>
              <a:chOff x="1187450" y="2654300"/>
              <a:chExt cx="120650" cy="527050"/>
            </a:xfrm>
          </p:grpSpPr>
          <p:grpSp>
            <p:nvGrpSpPr>
              <p:cNvPr id="257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49" name="Straight Connector 248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8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47" name="Straight Connector 246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271" name="Freeform 13"/>
          <p:cNvSpPr/>
          <p:nvPr/>
        </p:nvSpPr>
        <p:spPr bwMode="auto">
          <a:xfrm>
            <a:off x="7905124" y="4343400"/>
            <a:ext cx="189834" cy="224118"/>
          </a:xfrm>
          <a:custGeom>
            <a:avLst/>
            <a:gdLst>
              <a:gd name="connsiteX0" fmla="*/ 143489 w 306714"/>
              <a:gd name="connsiteY0" fmla="*/ 173839 h 326239"/>
              <a:gd name="connsiteX1" fmla="*/ 116595 w 306714"/>
              <a:gd name="connsiteY1" fmla="*/ 155909 h 326239"/>
              <a:gd name="connsiteX2" fmla="*/ 98665 w 306714"/>
              <a:gd name="connsiteY2" fmla="*/ 129015 h 326239"/>
              <a:gd name="connsiteX3" fmla="*/ 71771 w 306714"/>
              <a:gd name="connsiteY3" fmla="*/ 120050 h 326239"/>
              <a:gd name="connsiteX4" fmla="*/ 26948 w 306714"/>
              <a:gd name="connsiteY4" fmla="*/ 84191 h 326239"/>
              <a:gd name="connsiteX5" fmla="*/ 54 w 306714"/>
              <a:gd name="connsiteY5" fmla="*/ 66262 h 326239"/>
              <a:gd name="connsiteX6" fmla="*/ 9018 w 306714"/>
              <a:gd name="connsiteY6" fmla="*/ 12474 h 326239"/>
              <a:gd name="connsiteX7" fmla="*/ 35912 w 306714"/>
              <a:gd name="connsiteY7" fmla="*/ 3509 h 326239"/>
              <a:gd name="connsiteX8" fmla="*/ 53842 w 306714"/>
              <a:gd name="connsiteY8" fmla="*/ 30403 h 326239"/>
              <a:gd name="connsiteX9" fmla="*/ 80736 w 306714"/>
              <a:gd name="connsiteY9" fmla="*/ 48333 h 326239"/>
              <a:gd name="connsiteX10" fmla="*/ 107630 w 306714"/>
              <a:gd name="connsiteY10" fmla="*/ 75227 h 326239"/>
              <a:gd name="connsiteX11" fmla="*/ 116595 w 306714"/>
              <a:gd name="connsiteY11" fmla="*/ 102121 h 326239"/>
              <a:gd name="connsiteX12" fmla="*/ 143489 w 306714"/>
              <a:gd name="connsiteY12" fmla="*/ 120050 h 326239"/>
              <a:gd name="connsiteX13" fmla="*/ 116595 w 306714"/>
              <a:gd name="connsiteY13" fmla="*/ 200733 h 326239"/>
              <a:gd name="connsiteX14" fmla="*/ 98665 w 306714"/>
              <a:gd name="connsiteY14" fmla="*/ 218662 h 326239"/>
              <a:gd name="connsiteX15" fmla="*/ 89701 w 306714"/>
              <a:gd name="connsiteY15" fmla="*/ 263486 h 326239"/>
              <a:gd name="connsiteX16" fmla="*/ 89701 w 306714"/>
              <a:gd name="connsiteY16" fmla="*/ 317274 h 326239"/>
              <a:gd name="connsiteX17" fmla="*/ 116595 w 306714"/>
              <a:gd name="connsiteY17" fmla="*/ 326239 h 326239"/>
              <a:gd name="connsiteX18" fmla="*/ 152454 w 306714"/>
              <a:gd name="connsiteY18" fmla="*/ 290380 h 326239"/>
              <a:gd name="connsiteX19" fmla="*/ 170383 w 306714"/>
              <a:gd name="connsiteY19" fmla="*/ 272450 h 326239"/>
              <a:gd name="connsiteX20" fmla="*/ 161418 w 306714"/>
              <a:gd name="connsiteY20" fmla="*/ 182803 h 326239"/>
              <a:gd name="connsiteX21" fmla="*/ 260030 w 306714"/>
              <a:gd name="connsiteY21" fmla="*/ 146944 h 326239"/>
              <a:gd name="connsiteX22" fmla="*/ 295889 w 306714"/>
              <a:gd name="connsiteY22" fmla="*/ 120050 h 326239"/>
              <a:gd name="connsiteX23" fmla="*/ 260030 w 306714"/>
              <a:gd name="connsiteY23" fmla="*/ 75227 h 326239"/>
              <a:gd name="connsiteX24" fmla="*/ 179348 w 306714"/>
              <a:gd name="connsiteY24" fmla="*/ 84191 h 326239"/>
              <a:gd name="connsiteX25" fmla="*/ 143489 w 306714"/>
              <a:gd name="connsiteY25" fmla="*/ 173839 h 32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714" h="326239">
                <a:moveTo>
                  <a:pt x="143489" y="173839"/>
                </a:moveTo>
                <a:cubicBezTo>
                  <a:pt x="133030" y="185792"/>
                  <a:pt x="124214" y="163528"/>
                  <a:pt x="116595" y="155909"/>
                </a:cubicBezTo>
                <a:cubicBezTo>
                  <a:pt x="108976" y="148290"/>
                  <a:pt x="107078" y="135746"/>
                  <a:pt x="98665" y="129015"/>
                </a:cubicBezTo>
                <a:cubicBezTo>
                  <a:pt x="91286" y="123112"/>
                  <a:pt x="80223" y="124276"/>
                  <a:pt x="71771" y="120050"/>
                </a:cubicBezTo>
                <a:cubicBezTo>
                  <a:pt x="34976" y="101652"/>
                  <a:pt x="54745" y="106429"/>
                  <a:pt x="26948" y="84191"/>
                </a:cubicBezTo>
                <a:cubicBezTo>
                  <a:pt x="18535" y="77460"/>
                  <a:pt x="9019" y="72238"/>
                  <a:pt x="54" y="66262"/>
                </a:cubicBezTo>
                <a:cubicBezTo>
                  <a:pt x="3042" y="48333"/>
                  <a:pt x="0" y="28256"/>
                  <a:pt x="9018" y="12474"/>
                </a:cubicBezTo>
                <a:cubicBezTo>
                  <a:pt x="13706" y="4269"/>
                  <a:pt x="27138" y="0"/>
                  <a:pt x="35912" y="3509"/>
                </a:cubicBezTo>
                <a:cubicBezTo>
                  <a:pt x="45916" y="7510"/>
                  <a:pt x="46223" y="22784"/>
                  <a:pt x="53842" y="30403"/>
                </a:cubicBezTo>
                <a:cubicBezTo>
                  <a:pt x="61461" y="38022"/>
                  <a:pt x="72459" y="41435"/>
                  <a:pt x="80736" y="48333"/>
                </a:cubicBezTo>
                <a:cubicBezTo>
                  <a:pt x="90475" y="56449"/>
                  <a:pt x="98665" y="66262"/>
                  <a:pt x="107630" y="75227"/>
                </a:cubicBezTo>
                <a:cubicBezTo>
                  <a:pt x="110618" y="84192"/>
                  <a:pt x="110692" y="94742"/>
                  <a:pt x="116595" y="102121"/>
                </a:cubicBezTo>
                <a:cubicBezTo>
                  <a:pt x="123326" y="110534"/>
                  <a:pt x="140876" y="109598"/>
                  <a:pt x="143489" y="120050"/>
                </a:cubicBezTo>
                <a:cubicBezTo>
                  <a:pt x="150952" y="149901"/>
                  <a:pt x="133820" y="179203"/>
                  <a:pt x="116595" y="200733"/>
                </a:cubicBezTo>
                <a:cubicBezTo>
                  <a:pt x="111315" y="207333"/>
                  <a:pt x="104642" y="212686"/>
                  <a:pt x="98665" y="218662"/>
                </a:cubicBezTo>
                <a:cubicBezTo>
                  <a:pt x="95677" y="233603"/>
                  <a:pt x="93396" y="248704"/>
                  <a:pt x="89701" y="263486"/>
                </a:cubicBezTo>
                <a:cubicBezTo>
                  <a:pt x="84920" y="282611"/>
                  <a:pt x="70576" y="298149"/>
                  <a:pt x="89701" y="317274"/>
                </a:cubicBezTo>
                <a:cubicBezTo>
                  <a:pt x="96383" y="323956"/>
                  <a:pt x="107630" y="323251"/>
                  <a:pt x="116595" y="326239"/>
                </a:cubicBezTo>
                <a:lnTo>
                  <a:pt x="152454" y="290380"/>
                </a:lnTo>
                <a:lnTo>
                  <a:pt x="170383" y="272450"/>
                </a:lnTo>
                <a:cubicBezTo>
                  <a:pt x="167395" y="242568"/>
                  <a:pt x="168171" y="212065"/>
                  <a:pt x="161418" y="182803"/>
                </a:cubicBezTo>
                <a:cubicBezTo>
                  <a:pt x="147280" y="121537"/>
                  <a:pt x="40885" y="163802"/>
                  <a:pt x="260030" y="146944"/>
                </a:cubicBezTo>
                <a:cubicBezTo>
                  <a:pt x="271983" y="137979"/>
                  <a:pt x="289207" y="133414"/>
                  <a:pt x="295889" y="120050"/>
                </a:cubicBezTo>
                <a:cubicBezTo>
                  <a:pt x="306714" y="98399"/>
                  <a:pt x="268338" y="80765"/>
                  <a:pt x="260030" y="75227"/>
                </a:cubicBezTo>
                <a:cubicBezTo>
                  <a:pt x="233136" y="78215"/>
                  <a:pt x="203173" y="71362"/>
                  <a:pt x="179348" y="84191"/>
                </a:cubicBezTo>
                <a:cubicBezTo>
                  <a:pt x="117266" y="117620"/>
                  <a:pt x="153948" y="161886"/>
                  <a:pt x="143489" y="173839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72" name="Freeform 14"/>
          <p:cNvSpPr/>
          <p:nvPr/>
        </p:nvSpPr>
        <p:spPr bwMode="auto">
          <a:xfrm>
            <a:off x="8045383" y="4352364"/>
            <a:ext cx="189834" cy="224118"/>
          </a:xfrm>
          <a:custGeom>
            <a:avLst/>
            <a:gdLst>
              <a:gd name="connsiteX0" fmla="*/ 143489 w 306714"/>
              <a:gd name="connsiteY0" fmla="*/ 173839 h 326239"/>
              <a:gd name="connsiteX1" fmla="*/ 116595 w 306714"/>
              <a:gd name="connsiteY1" fmla="*/ 155909 h 326239"/>
              <a:gd name="connsiteX2" fmla="*/ 98665 w 306714"/>
              <a:gd name="connsiteY2" fmla="*/ 129015 h 326239"/>
              <a:gd name="connsiteX3" fmla="*/ 71771 w 306714"/>
              <a:gd name="connsiteY3" fmla="*/ 120050 h 326239"/>
              <a:gd name="connsiteX4" fmla="*/ 26948 w 306714"/>
              <a:gd name="connsiteY4" fmla="*/ 84191 h 326239"/>
              <a:gd name="connsiteX5" fmla="*/ 54 w 306714"/>
              <a:gd name="connsiteY5" fmla="*/ 66262 h 326239"/>
              <a:gd name="connsiteX6" fmla="*/ 9018 w 306714"/>
              <a:gd name="connsiteY6" fmla="*/ 12474 h 326239"/>
              <a:gd name="connsiteX7" fmla="*/ 35912 w 306714"/>
              <a:gd name="connsiteY7" fmla="*/ 3509 h 326239"/>
              <a:gd name="connsiteX8" fmla="*/ 53842 w 306714"/>
              <a:gd name="connsiteY8" fmla="*/ 30403 h 326239"/>
              <a:gd name="connsiteX9" fmla="*/ 80736 w 306714"/>
              <a:gd name="connsiteY9" fmla="*/ 48333 h 326239"/>
              <a:gd name="connsiteX10" fmla="*/ 107630 w 306714"/>
              <a:gd name="connsiteY10" fmla="*/ 75227 h 326239"/>
              <a:gd name="connsiteX11" fmla="*/ 116595 w 306714"/>
              <a:gd name="connsiteY11" fmla="*/ 102121 h 326239"/>
              <a:gd name="connsiteX12" fmla="*/ 143489 w 306714"/>
              <a:gd name="connsiteY12" fmla="*/ 120050 h 326239"/>
              <a:gd name="connsiteX13" fmla="*/ 116595 w 306714"/>
              <a:gd name="connsiteY13" fmla="*/ 200733 h 326239"/>
              <a:gd name="connsiteX14" fmla="*/ 98665 w 306714"/>
              <a:gd name="connsiteY14" fmla="*/ 218662 h 326239"/>
              <a:gd name="connsiteX15" fmla="*/ 89701 w 306714"/>
              <a:gd name="connsiteY15" fmla="*/ 263486 h 326239"/>
              <a:gd name="connsiteX16" fmla="*/ 89701 w 306714"/>
              <a:gd name="connsiteY16" fmla="*/ 317274 h 326239"/>
              <a:gd name="connsiteX17" fmla="*/ 116595 w 306714"/>
              <a:gd name="connsiteY17" fmla="*/ 326239 h 326239"/>
              <a:gd name="connsiteX18" fmla="*/ 152454 w 306714"/>
              <a:gd name="connsiteY18" fmla="*/ 290380 h 326239"/>
              <a:gd name="connsiteX19" fmla="*/ 170383 w 306714"/>
              <a:gd name="connsiteY19" fmla="*/ 272450 h 326239"/>
              <a:gd name="connsiteX20" fmla="*/ 161418 w 306714"/>
              <a:gd name="connsiteY20" fmla="*/ 182803 h 326239"/>
              <a:gd name="connsiteX21" fmla="*/ 260030 w 306714"/>
              <a:gd name="connsiteY21" fmla="*/ 146944 h 326239"/>
              <a:gd name="connsiteX22" fmla="*/ 295889 w 306714"/>
              <a:gd name="connsiteY22" fmla="*/ 120050 h 326239"/>
              <a:gd name="connsiteX23" fmla="*/ 260030 w 306714"/>
              <a:gd name="connsiteY23" fmla="*/ 75227 h 326239"/>
              <a:gd name="connsiteX24" fmla="*/ 179348 w 306714"/>
              <a:gd name="connsiteY24" fmla="*/ 84191 h 326239"/>
              <a:gd name="connsiteX25" fmla="*/ 143489 w 306714"/>
              <a:gd name="connsiteY25" fmla="*/ 173839 h 32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714" h="326239">
                <a:moveTo>
                  <a:pt x="143489" y="173839"/>
                </a:moveTo>
                <a:cubicBezTo>
                  <a:pt x="133030" y="185792"/>
                  <a:pt x="124214" y="163528"/>
                  <a:pt x="116595" y="155909"/>
                </a:cubicBezTo>
                <a:cubicBezTo>
                  <a:pt x="108976" y="148290"/>
                  <a:pt x="107078" y="135746"/>
                  <a:pt x="98665" y="129015"/>
                </a:cubicBezTo>
                <a:cubicBezTo>
                  <a:pt x="91286" y="123112"/>
                  <a:pt x="80223" y="124276"/>
                  <a:pt x="71771" y="120050"/>
                </a:cubicBezTo>
                <a:cubicBezTo>
                  <a:pt x="34976" y="101652"/>
                  <a:pt x="54745" y="106429"/>
                  <a:pt x="26948" y="84191"/>
                </a:cubicBezTo>
                <a:cubicBezTo>
                  <a:pt x="18535" y="77460"/>
                  <a:pt x="9019" y="72238"/>
                  <a:pt x="54" y="66262"/>
                </a:cubicBezTo>
                <a:cubicBezTo>
                  <a:pt x="3042" y="48333"/>
                  <a:pt x="0" y="28256"/>
                  <a:pt x="9018" y="12474"/>
                </a:cubicBezTo>
                <a:cubicBezTo>
                  <a:pt x="13706" y="4269"/>
                  <a:pt x="27138" y="0"/>
                  <a:pt x="35912" y="3509"/>
                </a:cubicBezTo>
                <a:cubicBezTo>
                  <a:pt x="45916" y="7510"/>
                  <a:pt x="46223" y="22784"/>
                  <a:pt x="53842" y="30403"/>
                </a:cubicBezTo>
                <a:cubicBezTo>
                  <a:pt x="61461" y="38022"/>
                  <a:pt x="72459" y="41435"/>
                  <a:pt x="80736" y="48333"/>
                </a:cubicBezTo>
                <a:cubicBezTo>
                  <a:pt x="90475" y="56449"/>
                  <a:pt x="98665" y="66262"/>
                  <a:pt x="107630" y="75227"/>
                </a:cubicBezTo>
                <a:cubicBezTo>
                  <a:pt x="110618" y="84192"/>
                  <a:pt x="110692" y="94742"/>
                  <a:pt x="116595" y="102121"/>
                </a:cubicBezTo>
                <a:cubicBezTo>
                  <a:pt x="123326" y="110534"/>
                  <a:pt x="140876" y="109598"/>
                  <a:pt x="143489" y="120050"/>
                </a:cubicBezTo>
                <a:cubicBezTo>
                  <a:pt x="150952" y="149901"/>
                  <a:pt x="133820" y="179203"/>
                  <a:pt x="116595" y="200733"/>
                </a:cubicBezTo>
                <a:cubicBezTo>
                  <a:pt x="111315" y="207333"/>
                  <a:pt x="104642" y="212686"/>
                  <a:pt x="98665" y="218662"/>
                </a:cubicBezTo>
                <a:cubicBezTo>
                  <a:pt x="95677" y="233603"/>
                  <a:pt x="93396" y="248704"/>
                  <a:pt x="89701" y="263486"/>
                </a:cubicBezTo>
                <a:cubicBezTo>
                  <a:pt x="84920" y="282611"/>
                  <a:pt x="70576" y="298149"/>
                  <a:pt x="89701" y="317274"/>
                </a:cubicBezTo>
                <a:cubicBezTo>
                  <a:pt x="96383" y="323956"/>
                  <a:pt x="107630" y="323251"/>
                  <a:pt x="116595" y="326239"/>
                </a:cubicBezTo>
                <a:lnTo>
                  <a:pt x="152454" y="290380"/>
                </a:lnTo>
                <a:lnTo>
                  <a:pt x="170383" y="272450"/>
                </a:lnTo>
                <a:cubicBezTo>
                  <a:pt x="167395" y="242568"/>
                  <a:pt x="168171" y="212065"/>
                  <a:pt x="161418" y="182803"/>
                </a:cubicBezTo>
                <a:cubicBezTo>
                  <a:pt x="147280" y="121537"/>
                  <a:pt x="40885" y="163802"/>
                  <a:pt x="260030" y="146944"/>
                </a:cubicBezTo>
                <a:cubicBezTo>
                  <a:pt x="271983" y="137979"/>
                  <a:pt x="289207" y="133414"/>
                  <a:pt x="295889" y="120050"/>
                </a:cubicBezTo>
                <a:cubicBezTo>
                  <a:pt x="306714" y="98399"/>
                  <a:pt x="268338" y="80765"/>
                  <a:pt x="260030" y="75227"/>
                </a:cubicBezTo>
                <a:cubicBezTo>
                  <a:pt x="233136" y="78215"/>
                  <a:pt x="203173" y="71362"/>
                  <a:pt x="179348" y="84191"/>
                </a:cubicBezTo>
                <a:cubicBezTo>
                  <a:pt x="117266" y="117620"/>
                  <a:pt x="153948" y="161886"/>
                  <a:pt x="143489" y="173839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73" name="Freeform 15"/>
          <p:cNvSpPr/>
          <p:nvPr/>
        </p:nvSpPr>
        <p:spPr bwMode="auto">
          <a:xfrm>
            <a:off x="8171158" y="4343400"/>
            <a:ext cx="189834" cy="224118"/>
          </a:xfrm>
          <a:custGeom>
            <a:avLst/>
            <a:gdLst>
              <a:gd name="connsiteX0" fmla="*/ 143489 w 306714"/>
              <a:gd name="connsiteY0" fmla="*/ 173839 h 326239"/>
              <a:gd name="connsiteX1" fmla="*/ 116595 w 306714"/>
              <a:gd name="connsiteY1" fmla="*/ 155909 h 326239"/>
              <a:gd name="connsiteX2" fmla="*/ 98665 w 306714"/>
              <a:gd name="connsiteY2" fmla="*/ 129015 h 326239"/>
              <a:gd name="connsiteX3" fmla="*/ 71771 w 306714"/>
              <a:gd name="connsiteY3" fmla="*/ 120050 h 326239"/>
              <a:gd name="connsiteX4" fmla="*/ 26948 w 306714"/>
              <a:gd name="connsiteY4" fmla="*/ 84191 h 326239"/>
              <a:gd name="connsiteX5" fmla="*/ 54 w 306714"/>
              <a:gd name="connsiteY5" fmla="*/ 66262 h 326239"/>
              <a:gd name="connsiteX6" fmla="*/ 9018 w 306714"/>
              <a:gd name="connsiteY6" fmla="*/ 12474 h 326239"/>
              <a:gd name="connsiteX7" fmla="*/ 35912 w 306714"/>
              <a:gd name="connsiteY7" fmla="*/ 3509 h 326239"/>
              <a:gd name="connsiteX8" fmla="*/ 53842 w 306714"/>
              <a:gd name="connsiteY8" fmla="*/ 30403 h 326239"/>
              <a:gd name="connsiteX9" fmla="*/ 80736 w 306714"/>
              <a:gd name="connsiteY9" fmla="*/ 48333 h 326239"/>
              <a:gd name="connsiteX10" fmla="*/ 107630 w 306714"/>
              <a:gd name="connsiteY10" fmla="*/ 75227 h 326239"/>
              <a:gd name="connsiteX11" fmla="*/ 116595 w 306714"/>
              <a:gd name="connsiteY11" fmla="*/ 102121 h 326239"/>
              <a:gd name="connsiteX12" fmla="*/ 143489 w 306714"/>
              <a:gd name="connsiteY12" fmla="*/ 120050 h 326239"/>
              <a:gd name="connsiteX13" fmla="*/ 116595 w 306714"/>
              <a:gd name="connsiteY13" fmla="*/ 200733 h 326239"/>
              <a:gd name="connsiteX14" fmla="*/ 98665 w 306714"/>
              <a:gd name="connsiteY14" fmla="*/ 218662 h 326239"/>
              <a:gd name="connsiteX15" fmla="*/ 89701 w 306714"/>
              <a:gd name="connsiteY15" fmla="*/ 263486 h 326239"/>
              <a:gd name="connsiteX16" fmla="*/ 89701 w 306714"/>
              <a:gd name="connsiteY16" fmla="*/ 317274 h 326239"/>
              <a:gd name="connsiteX17" fmla="*/ 116595 w 306714"/>
              <a:gd name="connsiteY17" fmla="*/ 326239 h 326239"/>
              <a:gd name="connsiteX18" fmla="*/ 152454 w 306714"/>
              <a:gd name="connsiteY18" fmla="*/ 290380 h 326239"/>
              <a:gd name="connsiteX19" fmla="*/ 170383 w 306714"/>
              <a:gd name="connsiteY19" fmla="*/ 272450 h 326239"/>
              <a:gd name="connsiteX20" fmla="*/ 161418 w 306714"/>
              <a:gd name="connsiteY20" fmla="*/ 182803 h 326239"/>
              <a:gd name="connsiteX21" fmla="*/ 260030 w 306714"/>
              <a:gd name="connsiteY21" fmla="*/ 146944 h 326239"/>
              <a:gd name="connsiteX22" fmla="*/ 295889 w 306714"/>
              <a:gd name="connsiteY22" fmla="*/ 120050 h 326239"/>
              <a:gd name="connsiteX23" fmla="*/ 260030 w 306714"/>
              <a:gd name="connsiteY23" fmla="*/ 75227 h 326239"/>
              <a:gd name="connsiteX24" fmla="*/ 179348 w 306714"/>
              <a:gd name="connsiteY24" fmla="*/ 84191 h 326239"/>
              <a:gd name="connsiteX25" fmla="*/ 143489 w 306714"/>
              <a:gd name="connsiteY25" fmla="*/ 173839 h 32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714" h="326239">
                <a:moveTo>
                  <a:pt x="143489" y="173839"/>
                </a:moveTo>
                <a:cubicBezTo>
                  <a:pt x="133030" y="185792"/>
                  <a:pt x="124214" y="163528"/>
                  <a:pt x="116595" y="155909"/>
                </a:cubicBezTo>
                <a:cubicBezTo>
                  <a:pt x="108976" y="148290"/>
                  <a:pt x="107078" y="135746"/>
                  <a:pt x="98665" y="129015"/>
                </a:cubicBezTo>
                <a:cubicBezTo>
                  <a:pt x="91286" y="123112"/>
                  <a:pt x="80223" y="124276"/>
                  <a:pt x="71771" y="120050"/>
                </a:cubicBezTo>
                <a:cubicBezTo>
                  <a:pt x="34976" y="101652"/>
                  <a:pt x="54745" y="106429"/>
                  <a:pt x="26948" y="84191"/>
                </a:cubicBezTo>
                <a:cubicBezTo>
                  <a:pt x="18535" y="77460"/>
                  <a:pt x="9019" y="72238"/>
                  <a:pt x="54" y="66262"/>
                </a:cubicBezTo>
                <a:cubicBezTo>
                  <a:pt x="3042" y="48333"/>
                  <a:pt x="0" y="28256"/>
                  <a:pt x="9018" y="12474"/>
                </a:cubicBezTo>
                <a:cubicBezTo>
                  <a:pt x="13706" y="4269"/>
                  <a:pt x="27138" y="0"/>
                  <a:pt x="35912" y="3509"/>
                </a:cubicBezTo>
                <a:cubicBezTo>
                  <a:pt x="45916" y="7510"/>
                  <a:pt x="46223" y="22784"/>
                  <a:pt x="53842" y="30403"/>
                </a:cubicBezTo>
                <a:cubicBezTo>
                  <a:pt x="61461" y="38022"/>
                  <a:pt x="72459" y="41435"/>
                  <a:pt x="80736" y="48333"/>
                </a:cubicBezTo>
                <a:cubicBezTo>
                  <a:pt x="90475" y="56449"/>
                  <a:pt x="98665" y="66262"/>
                  <a:pt x="107630" y="75227"/>
                </a:cubicBezTo>
                <a:cubicBezTo>
                  <a:pt x="110618" y="84192"/>
                  <a:pt x="110692" y="94742"/>
                  <a:pt x="116595" y="102121"/>
                </a:cubicBezTo>
                <a:cubicBezTo>
                  <a:pt x="123326" y="110534"/>
                  <a:pt x="140876" y="109598"/>
                  <a:pt x="143489" y="120050"/>
                </a:cubicBezTo>
                <a:cubicBezTo>
                  <a:pt x="150952" y="149901"/>
                  <a:pt x="133820" y="179203"/>
                  <a:pt x="116595" y="200733"/>
                </a:cubicBezTo>
                <a:cubicBezTo>
                  <a:pt x="111315" y="207333"/>
                  <a:pt x="104642" y="212686"/>
                  <a:pt x="98665" y="218662"/>
                </a:cubicBezTo>
                <a:cubicBezTo>
                  <a:pt x="95677" y="233603"/>
                  <a:pt x="93396" y="248704"/>
                  <a:pt x="89701" y="263486"/>
                </a:cubicBezTo>
                <a:cubicBezTo>
                  <a:pt x="84920" y="282611"/>
                  <a:pt x="70576" y="298149"/>
                  <a:pt x="89701" y="317274"/>
                </a:cubicBezTo>
                <a:cubicBezTo>
                  <a:pt x="96383" y="323956"/>
                  <a:pt x="107630" y="323251"/>
                  <a:pt x="116595" y="326239"/>
                </a:cubicBezTo>
                <a:lnTo>
                  <a:pt x="152454" y="290380"/>
                </a:lnTo>
                <a:lnTo>
                  <a:pt x="170383" y="272450"/>
                </a:lnTo>
                <a:cubicBezTo>
                  <a:pt x="167395" y="242568"/>
                  <a:pt x="168171" y="212065"/>
                  <a:pt x="161418" y="182803"/>
                </a:cubicBezTo>
                <a:cubicBezTo>
                  <a:pt x="147280" y="121537"/>
                  <a:pt x="40885" y="163802"/>
                  <a:pt x="260030" y="146944"/>
                </a:cubicBezTo>
                <a:cubicBezTo>
                  <a:pt x="271983" y="137979"/>
                  <a:pt x="289207" y="133414"/>
                  <a:pt x="295889" y="120050"/>
                </a:cubicBezTo>
                <a:cubicBezTo>
                  <a:pt x="306714" y="98399"/>
                  <a:pt x="268338" y="80765"/>
                  <a:pt x="260030" y="75227"/>
                </a:cubicBezTo>
                <a:cubicBezTo>
                  <a:pt x="233136" y="78215"/>
                  <a:pt x="203173" y="71362"/>
                  <a:pt x="179348" y="84191"/>
                </a:cubicBezTo>
                <a:cubicBezTo>
                  <a:pt x="117266" y="117620"/>
                  <a:pt x="153948" y="161886"/>
                  <a:pt x="143489" y="173839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74" name="Freeform 16"/>
          <p:cNvSpPr/>
          <p:nvPr/>
        </p:nvSpPr>
        <p:spPr bwMode="auto">
          <a:xfrm>
            <a:off x="8323558" y="4347882"/>
            <a:ext cx="189834" cy="224118"/>
          </a:xfrm>
          <a:custGeom>
            <a:avLst/>
            <a:gdLst>
              <a:gd name="connsiteX0" fmla="*/ 143489 w 306714"/>
              <a:gd name="connsiteY0" fmla="*/ 173839 h 326239"/>
              <a:gd name="connsiteX1" fmla="*/ 116595 w 306714"/>
              <a:gd name="connsiteY1" fmla="*/ 155909 h 326239"/>
              <a:gd name="connsiteX2" fmla="*/ 98665 w 306714"/>
              <a:gd name="connsiteY2" fmla="*/ 129015 h 326239"/>
              <a:gd name="connsiteX3" fmla="*/ 71771 w 306714"/>
              <a:gd name="connsiteY3" fmla="*/ 120050 h 326239"/>
              <a:gd name="connsiteX4" fmla="*/ 26948 w 306714"/>
              <a:gd name="connsiteY4" fmla="*/ 84191 h 326239"/>
              <a:gd name="connsiteX5" fmla="*/ 54 w 306714"/>
              <a:gd name="connsiteY5" fmla="*/ 66262 h 326239"/>
              <a:gd name="connsiteX6" fmla="*/ 9018 w 306714"/>
              <a:gd name="connsiteY6" fmla="*/ 12474 h 326239"/>
              <a:gd name="connsiteX7" fmla="*/ 35912 w 306714"/>
              <a:gd name="connsiteY7" fmla="*/ 3509 h 326239"/>
              <a:gd name="connsiteX8" fmla="*/ 53842 w 306714"/>
              <a:gd name="connsiteY8" fmla="*/ 30403 h 326239"/>
              <a:gd name="connsiteX9" fmla="*/ 80736 w 306714"/>
              <a:gd name="connsiteY9" fmla="*/ 48333 h 326239"/>
              <a:gd name="connsiteX10" fmla="*/ 107630 w 306714"/>
              <a:gd name="connsiteY10" fmla="*/ 75227 h 326239"/>
              <a:gd name="connsiteX11" fmla="*/ 116595 w 306714"/>
              <a:gd name="connsiteY11" fmla="*/ 102121 h 326239"/>
              <a:gd name="connsiteX12" fmla="*/ 143489 w 306714"/>
              <a:gd name="connsiteY12" fmla="*/ 120050 h 326239"/>
              <a:gd name="connsiteX13" fmla="*/ 116595 w 306714"/>
              <a:gd name="connsiteY13" fmla="*/ 200733 h 326239"/>
              <a:gd name="connsiteX14" fmla="*/ 98665 w 306714"/>
              <a:gd name="connsiteY14" fmla="*/ 218662 h 326239"/>
              <a:gd name="connsiteX15" fmla="*/ 89701 w 306714"/>
              <a:gd name="connsiteY15" fmla="*/ 263486 h 326239"/>
              <a:gd name="connsiteX16" fmla="*/ 89701 w 306714"/>
              <a:gd name="connsiteY16" fmla="*/ 317274 h 326239"/>
              <a:gd name="connsiteX17" fmla="*/ 116595 w 306714"/>
              <a:gd name="connsiteY17" fmla="*/ 326239 h 326239"/>
              <a:gd name="connsiteX18" fmla="*/ 152454 w 306714"/>
              <a:gd name="connsiteY18" fmla="*/ 290380 h 326239"/>
              <a:gd name="connsiteX19" fmla="*/ 170383 w 306714"/>
              <a:gd name="connsiteY19" fmla="*/ 272450 h 326239"/>
              <a:gd name="connsiteX20" fmla="*/ 161418 w 306714"/>
              <a:gd name="connsiteY20" fmla="*/ 182803 h 326239"/>
              <a:gd name="connsiteX21" fmla="*/ 260030 w 306714"/>
              <a:gd name="connsiteY21" fmla="*/ 146944 h 326239"/>
              <a:gd name="connsiteX22" fmla="*/ 295889 w 306714"/>
              <a:gd name="connsiteY22" fmla="*/ 120050 h 326239"/>
              <a:gd name="connsiteX23" fmla="*/ 260030 w 306714"/>
              <a:gd name="connsiteY23" fmla="*/ 75227 h 326239"/>
              <a:gd name="connsiteX24" fmla="*/ 179348 w 306714"/>
              <a:gd name="connsiteY24" fmla="*/ 84191 h 326239"/>
              <a:gd name="connsiteX25" fmla="*/ 143489 w 306714"/>
              <a:gd name="connsiteY25" fmla="*/ 173839 h 32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714" h="326239">
                <a:moveTo>
                  <a:pt x="143489" y="173839"/>
                </a:moveTo>
                <a:cubicBezTo>
                  <a:pt x="133030" y="185792"/>
                  <a:pt x="124214" y="163528"/>
                  <a:pt x="116595" y="155909"/>
                </a:cubicBezTo>
                <a:cubicBezTo>
                  <a:pt x="108976" y="148290"/>
                  <a:pt x="107078" y="135746"/>
                  <a:pt x="98665" y="129015"/>
                </a:cubicBezTo>
                <a:cubicBezTo>
                  <a:pt x="91286" y="123112"/>
                  <a:pt x="80223" y="124276"/>
                  <a:pt x="71771" y="120050"/>
                </a:cubicBezTo>
                <a:cubicBezTo>
                  <a:pt x="34976" y="101652"/>
                  <a:pt x="54745" y="106429"/>
                  <a:pt x="26948" y="84191"/>
                </a:cubicBezTo>
                <a:cubicBezTo>
                  <a:pt x="18535" y="77460"/>
                  <a:pt x="9019" y="72238"/>
                  <a:pt x="54" y="66262"/>
                </a:cubicBezTo>
                <a:cubicBezTo>
                  <a:pt x="3042" y="48333"/>
                  <a:pt x="0" y="28256"/>
                  <a:pt x="9018" y="12474"/>
                </a:cubicBezTo>
                <a:cubicBezTo>
                  <a:pt x="13706" y="4269"/>
                  <a:pt x="27138" y="0"/>
                  <a:pt x="35912" y="3509"/>
                </a:cubicBezTo>
                <a:cubicBezTo>
                  <a:pt x="45916" y="7510"/>
                  <a:pt x="46223" y="22784"/>
                  <a:pt x="53842" y="30403"/>
                </a:cubicBezTo>
                <a:cubicBezTo>
                  <a:pt x="61461" y="38022"/>
                  <a:pt x="72459" y="41435"/>
                  <a:pt x="80736" y="48333"/>
                </a:cubicBezTo>
                <a:cubicBezTo>
                  <a:pt x="90475" y="56449"/>
                  <a:pt x="98665" y="66262"/>
                  <a:pt x="107630" y="75227"/>
                </a:cubicBezTo>
                <a:cubicBezTo>
                  <a:pt x="110618" y="84192"/>
                  <a:pt x="110692" y="94742"/>
                  <a:pt x="116595" y="102121"/>
                </a:cubicBezTo>
                <a:cubicBezTo>
                  <a:pt x="123326" y="110534"/>
                  <a:pt x="140876" y="109598"/>
                  <a:pt x="143489" y="120050"/>
                </a:cubicBezTo>
                <a:cubicBezTo>
                  <a:pt x="150952" y="149901"/>
                  <a:pt x="133820" y="179203"/>
                  <a:pt x="116595" y="200733"/>
                </a:cubicBezTo>
                <a:cubicBezTo>
                  <a:pt x="111315" y="207333"/>
                  <a:pt x="104642" y="212686"/>
                  <a:pt x="98665" y="218662"/>
                </a:cubicBezTo>
                <a:cubicBezTo>
                  <a:pt x="95677" y="233603"/>
                  <a:pt x="93396" y="248704"/>
                  <a:pt x="89701" y="263486"/>
                </a:cubicBezTo>
                <a:cubicBezTo>
                  <a:pt x="84920" y="282611"/>
                  <a:pt x="70576" y="298149"/>
                  <a:pt x="89701" y="317274"/>
                </a:cubicBezTo>
                <a:cubicBezTo>
                  <a:pt x="96383" y="323956"/>
                  <a:pt x="107630" y="323251"/>
                  <a:pt x="116595" y="326239"/>
                </a:cubicBezTo>
                <a:lnTo>
                  <a:pt x="152454" y="290380"/>
                </a:lnTo>
                <a:lnTo>
                  <a:pt x="170383" y="272450"/>
                </a:lnTo>
                <a:cubicBezTo>
                  <a:pt x="167395" y="242568"/>
                  <a:pt x="168171" y="212065"/>
                  <a:pt x="161418" y="182803"/>
                </a:cubicBezTo>
                <a:cubicBezTo>
                  <a:pt x="147280" y="121537"/>
                  <a:pt x="40885" y="163802"/>
                  <a:pt x="260030" y="146944"/>
                </a:cubicBezTo>
                <a:cubicBezTo>
                  <a:pt x="271983" y="137979"/>
                  <a:pt x="289207" y="133414"/>
                  <a:pt x="295889" y="120050"/>
                </a:cubicBezTo>
                <a:cubicBezTo>
                  <a:pt x="306714" y="98399"/>
                  <a:pt x="268338" y="80765"/>
                  <a:pt x="260030" y="75227"/>
                </a:cubicBezTo>
                <a:cubicBezTo>
                  <a:pt x="233136" y="78215"/>
                  <a:pt x="203173" y="71362"/>
                  <a:pt x="179348" y="84191"/>
                </a:cubicBezTo>
                <a:cubicBezTo>
                  <a:pt x="117266" y="117620"/>
                  <a:pt x="153948" y="161886"/>
                  <a:pt x="143489" y="173839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7467600" y="5171182"/>
            <a:ext cx="1584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1 mg/mL PNMT Immobilization (1 hr incubation time)</a:t>
            </a:r>
            <a:endParaRPr lang="en-US" sz="1600" dirty="0"/>
          </a:p>
        </p:txBody>
      </p:sp>
      <p:grpSp>
        <p:nvGrpSpPr>
          <p:cNvPr id="263" name="Group 328"/>
          <p:cNvGrpSpPr/>
          <p:nvPr/>
        </p:nvGrpSpPr>
        <p:grpSpPr>
          <a:xfrm>
            <a:off x="6019800" y="4495787"/>
            <a:ext cx="987126" cy="642511"/>
            <a:chOff x="749300" y="3270250"/>
            <a:chExt cx="1892300" cy="1289050"/>
          </a:xfrm>
        </p:grpSpPr>
        <p:grpSp>
          <p:nvGrpSpPr>
            <p:cNvPr id="264" name="Group 8"/>
            <p:cNvGrpSpPr/>
            <p:nvPr/>
          </p:nvGrpSpPr>
          <p:grpSpPr>
            <a:xfrm>
              <a:off x="749300" y="3657600"/>
              <a:ext cx="1892300" cy="901700"/>
              <a:chOff x="571500" y="2070100"/>
              <a:chExt cx="2222500" cy="1641021"/>
            </a:xfrm>
          </p:grpSpPr>
          <p:sp>
            <p:nvSpPr>
              <p:cNvPr id="306" name="Can 6"/>
              <p:cNvSpPr/>
              <p:nvPr/>
            </p:nvSpPr>
            <p:spPr bwMode="auto">
              <a:xfrm>
                <a:off x="571500" y="2070100"/>
                <a:ext cx="2222500" cy="1641021"/>
              </a:xfrm>
              <a:prstGeom prst="can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07" name="Oval 7"/>
              <p:cNvSpPr/>
              <p:nvPr/>
            </p:nvSpPr>
            <p:spPr bwMode="auto">
              <a:xfrm>
                <a:off x="876300" y="2146300"/>
                <a:ext cx="1612900" cy="279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76" name="Group 46"/>
            <p:cNvGrpSpPr/>
            <p:nvPr/>
          </p:nvGrpSpPr>
          <p:grpSpPr>
            <a:xfrm>
              <a:off x="1295400" y="3276600"/>
              <a:ext cx="120650" cy="527050"/>
              <a:chOff x="1187450" y="2654300"/>
              <a:chExt cx="120650" cy="527050"/>
            </a:xfrm>
          </p:grpSpPr>
          <p:grpSp>
            <p:nvGrpSpPr>
              <p:cNvPr id="277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304" name="Straight Connector 303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5" name="Straight Connector 304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8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302" name="Straight Connector 301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79" name="Group 47"/>
            <p:cNvGrpSpPr/>
            <p:nvPr/>
          </p:nvGrpSpPr>
          <p:grpSpPr>
            <a:xfrm>
              <a:off x="1530350" y="3270250"/>
              <a:ext cx="120650" cy="527050"/>
              <a:chOff x="1187450" y="2654300"/>
              <a:chExt cx="120650" cy="527050"/>
            </a:xfrm>
          </p:grpSpPr>
          <p:grpSp>
            <p:nvGrpSpPr>
              <p:cNvPr id="280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98" name="Straight Connector 297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1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96" name="Straight Connector 295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82" name="Group 54"/>
            <p:cNvGrpSpPr/>
            <p:nvPr/>
          </p:nvGrpSpPr>
          <p:grpSpPr>
            <a:xfrm>
              <a:off x="1790700" y="3270250"/>
              <a:ext cx="120650" cy="527050"/>
              <a:chOff x="1187450" y="2654300"/>
              <a:chExt cx="120650" cy="527050"/>
            </a:xfrm>
          </p:grpSpPr>
          <p:grpSp>
            <p:nvGrpSpPr>
              <p:cNvPr id="283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92" name="Straight Connector 291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8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90" name="Straight Connector 289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1" name="Straight Connector 290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89" name="Group 61"/>
            <p:cNvGrpSpPr/>
            <p:nvPr/>
          </p:nvGrpSpPr>
          <p:grpSpPr>
            <a:xfrm>
              <a:off x="2038350" y="3276600"/>
              <a:ext cx="120650" cy="527050"/>
              <a:chOff x="1187450" y="2654300"/>
              <a:chExt cx="120650" cy="527050"/>
            </a:xfrm>
          </p:grpSpPr>
          <p:grpSp>
            <p:nvGrpSpPr>
              <p:cNvPr id="294" name="Group 42"/>
              <p:cNvGrpSpPr/>
              <p:nvPr/>
            </p:nvGrpSpPr>
            <p:grpSpPr>
              <a:xfrm>
                <a:off x="1187450" y="291465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86" name="Straight Connector 285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7" name="Straight Connector 286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95" name="Group 43"/>
              <p:cNvGrpSpPr/>
              <p:nvPr/>
            </p:nvGrpSpPr>
            <p:grpSpPr>
              <a:xfrm>
                <a:off x="1193800" y="2654300"/>
                <a:ext cx="114300" cy="266700"/>
                <a:chOff x="1187450" y="2914650"/>
                <a:chExt cx="114300" cy="266700"/>
              </a:xfrm>
            </p:grpSpPr>
            <p:cxnSp>
              <p:nvCxnSpPr>
                <p:cNvPr id="284" name="Straight Connector 283"/>
                <p:cNvCxnSpPr/>
                <p:nvPr/>
              </p:nvCxnSpPr>
              <p:spPr bwMode="auto">
                <a:xfrm rot="16200000" flipH="1">
                  <a:off x="1181100" y="292735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 bwMode="auto">
                <a:xfrm rot="5400000">
                  <a:off x="1174750" y="3060700"/>
                  <a:ext cx="133350" cy="107950"/>
                </a:xfrm>
                <a:prstGeom prst="line">
                  <a:avLst/>
                </a:prstGeom>
                <a:solidFill>
                  <a:srgbClr val="69102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308" name="Freeform 17"/>
          <p:cNvSpPr/>
          <p:nvPr/>
        </p:nvSpPr>
        <p:spPr bwMode="auto">
          <a:xfrm>
            <a:off x="6258091" y="4343401"/>
            <a:ext cx="189834" cy="224118"/>
          </a:xfrm>
          <a:custGeom>
            <a:avLst/>
            <a:gdLst>
              <a:gd name="connsiteX0" fmla="*/ 143489 w 306714"/>
              <a:gd name="connsiteY0" fmla="*/ 173839 h 326239"/>
              <a:gd name="connsiteX1" fmla="*/ 116595 w 306714"/>
              <a:gd name="connsiteY1" fmla="*/ 155909 h 326239"/>
              <a:gd name="connsiteX2" fmla="*/ 98665 w 306714"/>
              <a:gd name="connsiteY2" fmla="*/ 129015 h 326239"/>
              <a:gd name="connsiteX3" fmla="*/ 71771 w 306714"/>
              <a:gd name="connsiteY3" fmla="*/ 120050 h 326239"/>
              <a:gd name="connsiteX4" fmla="*/ 26948 w 306714"/>
              <a:gd name="connsiteY4" fmla="*/ 84191 h 326239"/>
              <a:gd name="connsiteX5" fmla="*/ 54 w 306714"/>
              <a:gd name="connsiteY5" fmla="*/ 66262 h 326239"/>
              <a:gd name="connsiteX6" fmla="*/ 9018 w 306714"/>
              <a:gd name="connsiteY6" fmla="*/ 12474 h 326239"/>
              <a:gd name="connsiteX7" fmla="*/ 35912 w 306714"/>
              <a:gd name="connsiteY7" fmla="*/ 3509 h 326239"/>
              <a:gd name="connsiteX8" fmla="*/ 53842 w 306714"/>
              <a:gd name="connsiteY8" fmla="*/ 30403 h 326239"/>
              <a:gd name="connsiteX9" fmla="*/ 80736 w 306714"/>
              <a:gd name="connsiteY9" fmla="*/ 48333 h 326239"/>
              <a:gd name="connsiteX10" fmla="*/ 107630 w 306714"/>
              <a:gd name="connsiteY10" fmla="*/ 75227 h 326239"/>
              <a:gd name="connsiteX11" fmla="*/ 116595 w 306714"/>
              <a:gd name="connsiteY11" fmla="*/ 102121 h 326239"/>
              <a:gd name="connsiteX12" fmla="*/ 143489 w 306714"/>
              <a:gd name="connsiteY12" fmla="*/ 120050 h 326239"/>
              <a:gd name="connsiteX13" fmla="*/ 116595 w 306714"/>
              <a:gd name="connsiteY13" fmla="*/ 200733 h 326239"/>
              <a:gd name="connsiteX14" fmla="*/ 98665 w 306714"/>
              <a:gd name="connsiteY14" fmla="*/ 218662 h 326239"/>
              <a:gd name="connsiteX15" fmla="*/ 89701 w 306714"/>
              <a:gd name="connsiteY15" fmla="*/ 263486 h 326239"/>
              <a:gd name="connsiteX16" fmla="*/ 89701 w 306714"/>
              <a:gd name="connsiteY16" fmla="*/ 317274 h 326239"/>
              <a:gd name="connsiteX17" fmla="*/ 116595 w 306714"/>
              <a:gd name="connsiteY17" fmla="*/ 326239 h 326239"/>
              <a:gd name="connsiteX18" fmla="*/ 152454 w 306714"/>
              <a:gd name="connsiteY18" fmla="*/ 290380 h 326239"/>
              <a:gd name="connsiteX19" fmla="*/ 170383 w 306714"/>
              <a:gd name="connsiteY19" fmla="*/ 272450 h 326239"/>
              <a:gd name="connsiteX20" fmla="*/ 161418 w 306714"/>
              <a:gd name="connsiteY20" fmla="*/ 182803 h 326239"/>
              <a:gd name="connsiteX21" fmla="*/ 260030 w 306714"/>
              <a:gd name="connsiteY21" fmla="*/ 146944 h 326239"/>
              <a:gd name="connsiteX22" fmla="*/ 295889 w 306714"/>
              <a:gd name="connsiteY22" fmla="*/ 120050 h 326239"/>
              <a:gd name="connsiteX23" fmla="*/ 260030 w 306714"/>
              <a:gd name="connsiteY23" fmla="*/ 75227 h 326239"/>
              <a:gd name="connsiteX24" fmla="*/ 179348 w 306714"/>
              <a:gd name="connsiteY24" fmla="*/ 84191 h 326239"/>
              <a:gd name="connsiteX25" fmla="*/ 143489 w 306714"/>
              <a:gd name="connsiteY25" fmla="*/ 173839 h 32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714" h="326239">
                <a:moveTo>
                  <a:pt x="143489" y="173839"/>
                </a:moveTo>
                <a:cubicBezTo>
                  <a:pt x="133030" y="185792"/>
                  <a:pt x="124214" y="163528"/>
                  <a:pt x="116595" y="155909"/>
                </a:cubicBezTo>
                <a:cubicBezTo>
                  <a:pt x="108976" y="148290"/>
                  <a:pt x="107078" y="135746"/>
                  <a:pt x="98665" y="129015"/>
                </a:cubicBezTo>
                <a:cubicBezTo>
                  <a:pt x="91286" y="123112"/>
                  <a:pt x="80223" y="124276"/>
                  <a:pt x="71771" y="120050"/>
                </a:cubicBezTo>
                <a:cubicBezTo>
                  <a:pt x="34976" y="101652"/>
                  <a:pt x="54745" y="106429"/>
                  <a:pt x="26948" y="84191"/>
                </a:cubicBezTo>
                <a:cubicBezTo>
                  <a:pt x="18535" y="77460"/>
                  <a:pt x="9019" y="72238"/>
                  <a:pt x="54" y="66262"/>
                </a:cubicBezTo>
                <a:cubicBezTo>
                  <a:pt x="3042" y="48333"/>
                  <a:pt x="0" y="28256"/>
                  <a:pt x="9018" y="12474"/>
                </a:cubicBezTo>
                <a:cubicBezTo>
                  <a:pt x="13706" y="4269"/>
                  <a:pt x="27138" y="0"/>
                  <a:pt x="35912" y="3509"/>
                </a:cubicBezTo>
                <a:cubicBezTo>
                  <a:pt x="45916" y="7510"/>
                  <a:pt x="46223" y="22784"/>
                  <a:pt x="53842" y="30403"/>
                </a:cubicBezTo>
                <a:cubicBezTo>
                  <a:pt x="61461" y="38022"/>
                  <a:pt x="72459" y="41435"/>
                  <a:pt x="80736" y="48333"/>
                </a:cubicBezTo>
                <a:cubicBezTo>
                  <a:pt x="90475" y="56449"/>
                  <a:pt x="98665" y="66262"/>
                  <a:pt x="107630" y="75227"/>
                </a:cubicBezTo>
                <a:cubicBezTo>
                  <a:pt x="110618" y="84192"/>
                  <a:pt x="110692" y="94742"/>
                  <a:pt x="116595" y="102121"/>
                </a:cubicBezTo>
                <a:cubicBezTo>
                  <a:pt x="123326" y="110534"/>
                  <a:pt x="140876" y="109598"/>
                  <a:pt x="143489" y="120050"/>
                </a:cubicBezTo>
                <a:cubicBezTo>
                  <a:pt x="150952" y="149901"/>
                  <a:pt x="133820" y="179203"/>
                  <a:pt x="116595" y="200733"/>
                </a:cubicBezTo>
                <a:cubicBezTo>
                  <a:pt x="111315" y="207333"/>
                  <a:pt x="104642" y="212686"/>
                  <a:pt x="98665" y="218662"/>
                </a:cubicBezTo>
                <a:cubicBezTo>
                  <a:pt x="95677" y="233603"/>
                  <a:pt x="93396" y="248704"/>
                  <a:pt x="89701" y="263486"/>
                </a:cubicBezTo>
                <a:cubicBezTo>
                  <a:pt x="84920" y="282611"/>
                  <a:pt x="70576" y="298149"/>
                  <a:pt x="89701" y="317274"/>
                </a:cubicBezTo>
                <a:cubicBezTo>
                  <a:pt x="96383" y="323956"/>
                  <a:pt x="107630" y="323251"/>
                  <a:pt x="116595" y="326239"/>
                </a:cubicBezTo>
                <a:lnTo>
                  <a:pt x="152454" y="290380"/>
                </a:lnTo>
                <a:lnTo>
                  <a:pt x="170383" y="272450"/>
                </a:lnTo>
                <a:cubicBezTo>
                  <a:pt x="167395" y="242568"/>
                  <a:pt x="168171" y="212065"/>
                  <a:pt x="161418" y="182803"/>
                </a:cubicBezTo>
                <a:cubicBezTo>
                  <a:pt x="147280" y="121537"/>
                  <a:pt x="40885" y="163802"/>
                  <a:pt x="260030" y="146944"/>
                </a:cubicBezTo>
                <a:cubicBezTo>
                  <a:pt x="271983" y="137979"/>
                  <a:pt x="289207" y="133414"/>
                  <a:pt x="295889" y="120050"/>
                </a:cubicBezTo>
                <a:cubicBezTo>
                  <a:pt x="306714" y="98399"/>
                  <a:pt x="268338" y="80765"/>
                  <a:pt x="260030" y="75227"/>
                </a:cubicBezTo>
                <a:cubicBezTo>
                  <a:pt x="233136" y="78215"/>
                  <a:pt x="203173" y="71362"/>
                  <a:pt x="179348" y="84191"/>
                </a:cubicBezTo>
                <a:cubicBezTo>
                  <a:pt x="117266" y="117620"/>
                  <a:pt x="153948" y="161886"/>
                  <a:pt x="143489" y="173839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9" name="Freeform 18"/>
          <p:cNvSpPr/>
          <p:nvPr/>
        </p:nvSpPr>
        <p:spPr bwMode="auto">
          <a:xfrm>
            <a:off x="6371725" y="4343400"/>
            <a:ext cx="189834" cy="224118"/>
          </a:xfrm>
          <a:custGeom>
            <a:avLst/>
            <a:gdLst>
              <a:gd name="connsiteX0" fmla="*/ 143489 w 306714"/>
              <a:gd name="connsiteY0" fmla="*/ 173839 h 326239"/>
              <a:gd name="connsiteX1" fmla="*/ 116595 w 306714"/>
              <a:gd name="connsiteY1" fmla="*/ 155909 h 326239"/>
              <a:gd name="connsiteX2" fmla="*/ 98665 w 306714"/>
              <a:gd name="connsiteY2" fmla="*/ 129015 h 326239"/>
              <a:gd name="connsiteX3" fmla="*/ 71771 w 306714"/>
              <a:gd name="connsiteY3" fmla="*/ 120050 h 326239"/>
              <a:gd name="connsiteX4" fmla="*/ 26948 w 306714"/>
              <a:gd name="connsiteY4" fmla="*/ 84191 h 326239"/>
              <a:gd name="connsiteX5" fmla="*/ 54 w 306714"/>
              <a:gd name="connsiteY5" fmla="*/ 66262 h 326239"/>
              <a:gd name="connsiteX6" fmla="*/ 9018 w 306714"/>
              <a:gd name="connsiteY6" fmla="*/ 12474 h 326239"/>
              <a:gd name="connsiteX7" fmla="*/ 35912 w 306714"/>
              <a:gd name="connsiteY7" fmla="*/ 3509 h 326239"/>
              <a:gd name="connsiteX8" fmla="*/ 53842 w 306714"/>
              <a:gd name="connsiteY8" fmla="*/ 30403 h 326239"/>
              <a:gd name="connsiteX9" fmla="*/ 80736 w 306714"/>
              <a:gd name="connsiteY9" fmla="*/ 48333 h 326239"/>
              <a:gd name="connsiteX10" fmla="*/ 107630 w 306714"/>
              <a:gd name="connsiteY10" fmla="*/ 75227 h 326239"/>
              <a:gd name="connsiteX11" fmla="*/ 116595 w 306714"/>
              <a:gd name="connsiteY11" fmla="*/ 102121 h 326239"/>
              <a:gd name="connsiteX12" fmla="*/ 143489 w 306714"/>
              <a:gd name="connsiteY12" fmla="*/ 120050 h 326239"/>
              <a:gd name="connsiteX13" fmla="*/ 116595 w 306714"/>
              <a:gd name="connsiteY13" fmla="*/ 200733 h 326239"/>
              <a:gd name="connsiteX14" fmla="*/ 98665 w 306714"/>
              <a:gd name="connsiteY14" fmla="*/ 218662 h 326239"/>
              <a:gd name="connsiteX15" fmla="*/ 89701 w 306714"/>
              <a:gd name="connsiteY15" fmla="*/ 263486 h 326239"/>
              <a:gd name="connsiteX16" fmla="*/ 89701 w 306714"/>
              <a:gd name="connsiteY16" fmla="*/ 317274 h 326239"/>
              <a:gd name="connsiteX17" fmla="*/ 116595 w 306714"/>
              <a:gd name="connsiteY17" fmla="*/ 326239 h 326239"/>
              <a:gd name="connsiteX18" fmla="*/ 152454 w 306714"/>
              <a:gd name="connsiteY18" fmla="*/ 290380 h 326239"/>
              <a:gd name="connsiteX19" fmla="*/ 170383 w 306714"/>
              <a:gd name="connsiteY19" fmla="*/ 272450 h 326239"/>
              <a:gd name="connsiteX20" fmla="*/ 161418 w 306714"/>
              <a:gd name="connsiteY20" fmla="*/ 182803 h 326239"/>
              <a:gd name="connsiteX21" fmla="*/ 260030 w 306714"/>
              <a:gd name="connsiteY21" fmla="*/ 146944 h 326239"/>
              <a:gd name="connsiteX22" fmla="*/ 295889 w 306714"/>
              <a:gd name="connsiteY22" fmla="*/ 120050 h 326239"/>
              <a:gd name="connsiteX23" fmla="*/ 260030 w 306714"/>
              <a:gd name="connsiteY23" fmla="*/ 75227 h 326239"/>
              <a:gd name="connsiteX24" fmla="*/ 179348 w 306714"/>
              <a:gd name="connsiteY24" fmla="*/ 84191 h 326239"/>
              <a:gd name="connsiteX25" fmla="*/ 143489 w 306714"/>
              <a:gd name="connsiteY25" fmla="*/ 173839 h 32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714" h="326239">
                <a:moveTo>
                  <a:pt x="143489" y="173839"/>
                </a:moveTo>
                <a:cubicBezTo>
                  <a:pt x="133030" y="185792"/>
                  <a:pt x="124214" y="163528"/>
                  <a:pt x="116595" y="155909"/>
                </a:cubicBezTo>
                <a:cubicBezTo>
                  <a:pt x="108976" y="148290"/>
                  <a:pt x="107078" y="135746"/>
                  <a:pt x="98665" y="129015"/>
                </a:cubicBezTo>
                <a:cubicBezTo>
                  <a:pt x="91286" y="123112"/>
                  <a:pt x="80223" y="124276"/>
                  <a:pt x="71771" y="120050"/>
                </a:cubicBezTo>
                <a:cubicBezTo>
                  <a:pt x="34976" y="101652"/>
                  <a:pt x="54745" y="106429"/>
                  <a:pt x="26948" y="84191"/>
                </a:cubicBezTo>
                <a:cubicBezTo>
                  <a:pt x="18535" y="77460"/>
                  <a:pt x="9019" y="72238"/>
                  <a:pt x="54" y="66262"/>
                </a:cubicBezTo>
                <a:cubicBezTo>
                  <a:pt x="3042" y="48333"/>
                  <a:pt x="0" y="28256"/>
                  <a:pt x="9018" y="12474"/>
                </a:cubicBezTo>
                <a:cubicBezTo>
                  <a:pt x="13706" y="4269"/>
                  <a:pt x="27138" y="0"/>
                  <a:pt x="35912" y="3509"/>
                </a:cubicBezTo>
                <a:cubicBezTo>
                  <a:pt x="45916" y="7510"/>
                  <a:pt x="46223" y="22784"/>
                  <a:pt x="53842" y="30403"/>
                </a:cubicBezTo>
                <a:cubicBezTo>
                  <a:pt x="61461" y="38022"/>
                  <a:pt x="72459" y="41435"/>
                  <a:pt x="80736" y="48333"/>
                </a:cubicBezTo>
                <a:cubicBezTo>
                  <a:pt x="90475" y="56449"/>
                  <a:pt x="98665" y="66262"/>
                  <a:pt x="107630" y="75227"/>
                </a:cubicBezTo>
                <a:cubicBezTo>
                  <a:pt x="110618" y="84192"/>
                  <a:pt x="110692" y="94742"/>
                  <a:pt x="116595" y="102121"/>
                </a:cubicBezTo>
                <a:cubicBezTo>
                  <a:pt x="123326" y="110534"/>
                  <a:pt x="140876" y="109598"/>
                  <a:pt x="143489" y="120050"/>
                </a:cubicBezTo>
                <a:cubicBezTo>
                  <a:pt x="150952" y="149901"/>
                  <a:pt x="133820" y="179203"/>
                  <a:pt x="116595" y="200733"/>
                </a:cubicBezTo>
                <a:cubicBezTo>
                  <a:pt x="111315" y="207333"/>
                  <a:pt x="104642" y="212686"/>
                  <a:pt x="98665" y="218662"/>
                </a:cubicBezTo>
                <a:cubicBezTo>
                  <a:pt x="95677" y="233603"/>
                  <a:pt x="93396" y="248704"/>
                  <a:pt x="89701" y="263486"/>
                </a:cubicBezTo>
                <a:cubicBezTo>
                  <a:pt x="84920" y="282611"/>
                  <a:pt x="70576" y="298149"/>
                  <a:pt x="89701" y="317274"/>
                </a:cubicBezTo>
                <a:cubicBezTo>
                  <a:pt x="96383" y="323956"/>
                  <a:pt x="107630" y="323251"/>
                  <a:pt x="116595" y="326239"/>
                </a:cubicBezTo>
                <a:lnTo>
                  <a:pt x="152454" y="290380"/>
                </a:lnTo>
                <a:lnTo>
                  <a:pt x="170383" y="272450"/>
                </a:lnTo>
                <a:cubicBezTo>
                  <a:pt x="167395" y="242568"/>
                  <a:pt x="168171" y="212065"/>
                  <a:pt x="161418" y="182803"/>
                </a:cubicBezTo>
                <a:cubicBezTo>
                  <a:pt x="147280" y="121537"/>
                  <a:pt x="40885" y="163802"/>
                  <a:pt x="260030" y="146944"/>
                </a:cubicBezTo>
                <a:cubicBezTo>
                  <a:pt x="271983" y="137979"/>
                  <a:pt x="289207" y="133414"/>
                  <a:pt x="295889" y="120050"/>
                </a:cubicBezTo>
                <a:cubicBezTo>
                  <a:pt x="306714" y="98399"/>
                  <a:pt x="268338" y="80765"/>
                  <a:pt x="260030" y="75227"/>
                </a:cubicBezTo>
                <a:cubicBezTo>
                  <a:pt x="233136" y="78215"/>
                  <a:pt x="203173" y="71362"/>
                  <a:pt x="179348" y="84191"/>
                </a:cubicBezTo>
                <a:cubicBezTo>
                  <a:pt x="117266" y="117620"/>
                  <a:pt x="153948" y="161886"/>
                  <a:pt x="143489" y="173839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0" name="Freeform 19"/>
          <p:cNvSpPr/>
          <p:nvPr/>
        </p:nvSpPr>
        <p:spPr bwMode="auto">
          <a:xfrm>
            <a:off x="6486691" y="4343400"/>
            <a:ext cx="189834" cy="224118"/>
          </a:xfrm>
          <a:custGeom>
            <a:avLst/>
            <a:gdLst>
              <a:gd name="connsiteX0" fmla="*/ 143489 w 306714"/>
              <a:gd name="connsiteY0" fmla="*/ 173839 h 326239"/>
              <a:gd name="connsiteX1" fmla="*/ 116595 w 306714"/>
              <a:gd name="connsiteY1" fmla="*/ 155909 h 326239"/>
              <a:gd name="connsiteX2" fmla="*/ 98665 w 306714"/>
              <a:gd name="connsiteY2" fmla="*/ 129015 h 326239"/>
              <a:gd name="connsiteX3" fmla="*/ 71771 w 306714"/>
              <a:gd name="connsiteY3" fmla="*/ 120050 h 326239"/>
              <a:gd name="connsiteX4" fmla="*/ 26948 w 306714"/>
              <a:gd name="connsiteY4" fmla="*/ 84191 h 326239"/>
              <a:gd name="connsiteX5" fmla="*/ 54 w 306714"/>
              <a:gd name="connsiteY5" fmla="*/ 66262 h 326239"/>
              <a:gd name="connsiteX6" fmla="*/ 9018 w 306714"/>
              <a:gd name="connsiteY6" fmla="*/ 12474 h 326239"/>
              <a:gd name="connsiteX7" fmla="*/ 35912 w 306714"/>
              <a:gd name="connsiteY7" fmla="*/ 3509 h 326239"/>
              <a:gd name="connsiteX8" fmla="*/ 53842 w 306714"/>
              <a:gd name="connsiteY8" fmla="*/ 30403 h 326239"/>
              <a:gd name="connsiteX9" fmla="*/ 80736 w 306714"/>
              <a:gd name="connsiteY9" fmla="*/ 48333 h 326239"/>
              <a:gd name="connsiteX10" fmla="*/ 107630 w 306714"/>
              <a:gd name="connsiteY10" fmla="*/ 75227 h 326239"/>
              <a:gd name="connsiteX11" fmla="*/ 116595 w 306714"/>
              <a:gd name="connsiteY11" fmla="*/ 102121 h 326239"/>
              <a:gd name="connsiteX12" fmla="*/ 143489 w 306714"/>
              <a:gd name="connsiteY12" fmla="*/ 120050 h 326239"/>
              <a:gd name="connsiteX13" fmla="*/ 116595 w 306714"/>
              <a:gd name="connsiteY13" fmla="*/ 200733 h 326239"/>
              <a:gd name="connsiteX14" fmla="*/ 98665 w 306714"/>
              <a:gd name="connsiteY14" fmla="*/ 218662 h 326239"/>
              <a:gd name="connsiteX15" fmla="*/ 89701 w 306714"/>
              <a:gd name="connsiteY15" fmla="*/ 263486 h 326239"/>
              <a:gd name="connsiteX16" fmla="*/ 89701 w 306714"/>
              <a:gd name="connsiteY16" fmla="*/ 317274 h 326239"/>
              <a:gd name="connsiteX17" fmla="*/ 116595 w 306714"/>
              <a:gd name="connsiteY17" fmla="*/ 326239 h 326239"/>
              <a:gd name="connsiteX18" fmla="*/ 152454 w 306714"/>
              <a:gd name="connsiteY18" fmla="*/ 290380 h 326239"/>
              <a:gd name="connsiteX19" fmla="*/ 170383 w 306714"/>
              <a:gd name="connsiteY19" fmla="*/ 272450 h 326239"/>
              <a:gd name="connsiteX20" fmla="*/ 161418 w 306714"/>
              <a:gd name="connsiteY20" fmla="*/ 182803 h 326239"/>
              <a:gd name="connsiteX21" fmla="*/ 260030 w 306714"/>
              <a:gd name="connsiteY21" fmla="*/ 146944 h 326239"/>
              <a:gd name="connsiteX22" fmla="*/ 295889 w 306714"/>
              <a:gd name="connsiteY22" fmla="*/ 120050 h 326239"/>
              <a:gd name="connsiteX23" fmla="*/ 260030 w 306714"/>
              <a:gd name="connsiteY23" fmla="*/ 75227 h 326239"/>
              <a:gd name="connsiteX24" fmla="*/ 179348 w 306714"/>
              <a:gd name="connsiteY24" fmla="*/ 84191 h 326239"/>
              <a:gd name="connsiteX25" fmla="*/ 143489 w 306714"/>
              <a:gd name="connsiteY25" fmla="*/ 173839 h 32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714" h="326239">
                <a:moveTo>
                  <a:pt x="143489" y="173839"/>
                </a:moveTo>
                <a:cubicBezTo>
                  <a:pt x="133030" y="185792"/>
                  <a:pt x="124214" y="163528"/>
                  <a:pt x="116595" y="155909"/>
                </a:cubicBezTo>
                <a:cubicBezTo>
                  <a:pt x="108976" y="148290"/>
                  <a:pt x="107078" y="135746"/>
                  <a:pt x="98665" y="129015"/>
                </a:cubicBezTo>
                <a:cubicBezTo>
                  <a:pt x="91286" y="123112"/>
                  <a:pt x="80223" y="124276"/>
                  <a:pt x="71771" y="120050"/>
                </a:cubicBezTo>
                <a:cubicBezTo>
                  <a:pt x="34976" y="101652"/>
                  <a:pt x="54745" y="106429"/>
                  <a:pt x="26948" y="84191"/>
                </a:cubicBezTo>
                <a:cubicBezTo>
                  <a:pt x="18535" y="77460"/>
                  <a:pt x="9019" y="72238"/>
                  <a:pt x="54" y="66262"/>
                </a:cubicBezTo>
                <a:cubicBezTo>
                  <a:pt x="3042" y="48333"/>
                  <a:pt x="0" y="28256"/>
                  <a:pt x="9018" y="12474"/>
                </a:cubicBezTo>
                <a:cubicBezTo>
                  <a:pt x="13706" y="4269"/>
                  <a:pt x="27138" y="0"/>
                  <a:pt x="35912" y="3509"/>
                </a:cubicBezTo>
                <a:cubicBezTo>
                  <a:pt x="45916" y="7510"/>
                  <a:pt x="46223" y="22784"/>
                  <a:pt x="53842" y="30403"/>
                </a:cubicBezTo>
                <a:cubicBezTo>
                  <a:pt x="61461" y="38022"/>
                  <a:pt x="72459" y="41435"/>
                  <a:pt x="80736" y="48333"/>
                </a:cubicBezTo>
                <a:cubicBezTo>
                  <a:pt x="90475" y="56449"/>
                  <a:pt x="98665" y="66262"/>
                  <a:pt x="107630" y="75227"/>
                </a:cubicBezTo>
                <a:cubicBezTo>
                  <a:pt x="110618" y="84192"/>
                  <a:pt x="110692" y="94742"/>
                  <a:pt x="116595" y="102121"/>
                </a:cubicBezTo>
                <a:cubicBezTo>
                  <a:pt x="123326" y="110534"/>
                  <a:pt x="140876" y="109598"/>
                  <a:pt x="143489" y="120050"/>
                </a:cubicBezTo>
                <a:cubicBezTo>
                  <a:pt x="150952" y="149901"/>
                  <a:pt x="133820" y="179203"/>
                  <a:pt x="116595" y="200733"/>
                </a:cubicBezTo>
                <a:cubicBezTo>
                  <a:pt x="111315" y="207333"/>
                  <a:pt x="104642" y="212686"/>
                  <a:pt x="98665" y="218662"/>
                </a:cubicBezTo>
                <a:cubicBezTo>
                  <a:pt x="95677" y="233603"/>
                  <a:pt x="93396" y="248704"/>
                  <a:pt x="89701" y="263486"/>
                </a:cubicBezTo>
                <a:cubicBezTo>
                  <a:pt x="84920" y="282611"/>
                  <a:pt x="70576" y="298149"/>
                  <a:pt x="89701" y="317274"/>
                </a:cubicBezTo>
                <a:cubicBezTo>
                  <a:pt x="96383" y="323956"/>
                  <a:pt x="107630" y="323251"/>
                  <a:pt x="116595" y="326239"/>
                </a:cubicBezTo>
                <a:lnTo>
                  <a:pt x="152454" y="290380"/>
                </a:lnTo>
                <a:lnTo>
                  <a:pt x="170383" y="272450"/>
                </a:lnTo>
                <a:cubicBezTo>
                  <a:pt x="167395" y="242568"/>
                  <a:pt x="168171" y="212065"/>
                  <a:pt x="161418" y="182803"/>
                </a:cubicBezTo>
                <a:cubicBezTo>
                  <a:pt x="147280" y="121537"/>
                  <a:pt x="40885" y="163802"/>
                  <a:pt x="260030" y="146944"/>
                </a:cubicBezTo>
                <a:cubicBezTo>
                  <a:pt x="271983" y="137979"/>
                  <a:pt x="289207" y="133414"/>
                  <a:pt x="295889" y="120050"/>
                </a:cubicBezTo>
                <a:cubicBezTo>
                  <a:pt x="306714" y="98399"/>
                  <a:pt x="268338" y="80765"/>
                  <a:pt x="260030" y="75227"/>
                </a:cubicBezTo>
                <a:cubicBezTo>
                  <a:pt x="233136" y="78215"/>
                  <a:pt x="203173" y="71362"/>
                  <a:pt x="179348" y="84191"/>
                </a:cubicBezTo>
                <a:cubicBezTo>
                  <a:pt x="117266" y="117620"/>
                  <a:pt x="153948" y="161886"/>
                  <a:pt x="143489" y="173839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1" name="Freeform 20"/>
          <p:cNvSpPr/>
          <p:nvPr/>
        </p:nvSpPr>
        <p:spPr bwMode="auto">
          <a:xfrm>
            <a:off x="6639091" y="4343401"/>
            <a:ext cx="189834" cy="224118"/>
          </a:xfrm>
          <a:custGeom>
            <a:avLst/>
            <a:gdLst>
              <a:gd name="connsiteX0" fmla="*/ 143489 w 306714"/>
              <a:gd name="connsiteY0" fmla="*/ 173839 h 326239"/>
              <a:gd name="connsiteX1" fmla="*/ 116595 w 306714"/>
              <a:gd name="connsiteY1" fmla="*/ 155909 h 326239"/>
              <a:gd name="connsiteX2" fmla="*/ 98665 w 306714"/>
              <a:gd name="connsiteY2" fmla="*/ 129015 h 326239"/>
              <a:gd name="connsiteX3" fmla="*/ 71771 w 306714"/>
              <a:gd name="connsiteY3" fmla="*/ 120050 h 326239"/>
              <a:gd name="connsiteX4" fmla="*/ 26948 w 306714"/>
              <a:gd name="connsiteY4" fmla="*/ 84191 h 326239"/>
              <a:gd name="connsiteX5" fmla="*/ 54 w 306714"/>
              <a:gd name="connsiteY5" fmla="*/ 66262 h 326239"/>
              <a:gd name="connsiteX6" fmla="*/ 9018 w 306714"/>
              <a:gd name="connsiteY6" fmla="*/ 12474 h 326239"/>
              <a:gd name="connsiteX7" fmla="*/ 35912 w 306714"/>
              <a:gd name="connsiteY7" fmla="*/ 3509 h 326239"/>
              <a:gd name="connsiteX8" fmla="*/ 53842 w 306714"/>
              <a:gd name="connsiteY8" fmla="*/ 30403 h 326239"/>
              <a:gd name="connsiteX9" fmla="*/ 80736 w 306714"/>
              <a:gd name="connsiteY9" fmla="*/ 48333 h 326239"/>
              <a:gd name="connsiteX10" fmla="*/ 107630 w 306714"/>
              <a:gd name="connsiteY10" fmla="*/ 75227 h 326239"/>
              <a:gd name="connsiteX11" fmla="*/ 116595 w 306714"/>
              <a:gd name="connsiteY11" fmla="*/ 102121 h 326239"/>
              <a:gd name="connsiteX12" fmla="*/ 143489 w 306714"/>
              <a:gd name="connsiteY12" fmla="*/ 120050 h 326239"/>
              <a:gd name="connsiteX13" fmla="*/ 116595 w 306714"/>
              <a:gd name="connsiteY13" fmla="*/ 200733 h 326239"/>
              <a:gd name="connsiteX14" fmla="*/ 98665 w 306714"/>
              <a:gd name="connsiteY14" fmla="*/ 218662 h 326239"/>
              <a:gd name="connsiteX15" fmla="*/ 89701 w 306714"/>
              <a:gd name="connsiteY15" fmla="*/ 263486 h 326239"/>
              <a:gd name="connsiteX16" fmla="*/ 89701 w 306714"/>
              <a:gd name="connsiteY16" fmla="*/ 317274 h 326239"/>
              <a:gd name="connsiteX17" fmla="*/ 116595 w 306714"/>
              <a:gd name="connsiteY17" fmla="*/ 326239 h 326239"/>
              <a:gd name="connsiteX18" fmla="*/ 152454 w 306714"/>
              <a:gd name="connsiteY18" fmla="*/ 290380 h 326239"/>
              <a:gd name="connsiteX19" fmla="*/ 170383 w 306714"/>
              <a:gd name="connsiteY19" fmla="*/ 272450 h 326239"/>
              <a:gd name="connsiteX20" fmla="*/ 161418 w 306714"/>
              <a:gd name="connsiteY20" fmla="*/ 182803 h 326239"/>
              <a:gd name="connsiteX21" fmla="*/ 260030 w 306714"/>
              <a:gd name="connsiteY21" fmla="*/ 146944 h 326239"/>
              <a:gd name="connsiteX22" fmla="*/ 295889 w 306714"/>
              <a:gd name="connsiteY22" fmla="*/ 120050 h 326239"/>
              <a:gd name="connsiteX23" fmla="*/ 260030 w 306714"/>
              <a:gd name="connsiteY23" fmla="*/ 75227 h 326239"/>
              <a:gd name="connsiteX24" fmla="*/ 179348 w 306714"/>
              <a:gd name="connsiteY24" fmla="*/ 84191 h 326239"/>
              <a:gd name="connsiteX25" fmla="*/ 143489 w 306714"/>
              <a:gd name="connsiteY25" fmla="*/ 173839 h 32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6714" h="326239">
                <a:moveTo>
                  <a:pt x="143489" y="173839"/>
                </a:moveTo>
                <a:cubicBezTo>
                  <a:pt x="133030" y="185792"/>
                  <a:pt x="124214" y="163528"/>
                  <a:pt x="116595" y="155909"/>
                </a:cubicBezTo>
                <a:cubicBezTo>
                  <a:pt x="108976" y="148290"/>
                  <a:pt x="107078" y="135746"/>
                  <a:pt x="98665" y="129015"/>
                </a:cubicBezTo>
                <a:cubicBezTo>
                  <a:pt x="91286" y="123112"/>
                  <a:pt x="80223" y="124276"/>
                  <a:pt x="71771" y="120050"/>
                </a:cubicBezTo>
                <a:cubicBezTo>
                  <a:pt x="34976" y="101652"/>
                  <a:pt x="54745" y="106429"/>
                  <a:pt x="26948" y="84191"/>
                </a:cubicBezTo>
                <a:cubicBezTo>
                  <a:pt x="18535" y="77460"/>
                  <a:pt x="9019" y="72238"/>
                  <a:pt x="54" y="66262"/>
                </a:cubicBezTo>
                <a:cubicBezTo>
                  <a:pt x="3042" y="48333"/>
                  <a:pt x="0" y="28256"/>
                  <a:pt x="9018" y="12474"/>
                </a:cubicBezTo>
                <a:cubicBezTo>
                  <a:pt x="13706" y="4269"/>
                  <a:pt x="27138" y="0"/>
                  <a:pt x="35912" y="3509"/>
                </a:cubicBezTo>
                <a:cubicBezTo>
                  <a:pt x="45916" y="7510"/>
                  <a:pt x="46223" y="22784"/>
                  <a:pt x="53842" y="30403"/>
                </a:cubicBezTo>
                <a:cubicBezTo>
                  <a:pt x="61461" y="38022"/>
                  <a:pt x="72459" y="41435"/>
                  <a:pt x="80736" y="48333"/>
                </a:cubicBezTo>
                <a:cubicBezTo>
                  <a:pt x="90475" y="56449"/>
                  <a:pt x="98665" y="66262"/>
                  <a:pt x="107630" y="75227"/>
                </a:cubicBezTo>
                <a:cubicBezTo>
                  <a:pt x="110618" y="84192"/>
                  <a:pt x="110692" y="94742"/>
                  <a:pt x="116595" y="102121"/>
                </a:cubicBezTo>
                <a:cubicBezTo>
                  <a:pt x="123326" y="110534"/>
                  <a:pt x="140876" y="109598"/>
                  <a:pt x="143489" y="120050"/>
                </a:cubicBezTo>
                <a:cubicBezTo>
                  <a:pt x="150952" y="149901"/>
                  <a:pt x="133820" y="179203"/>
                  <a:pt x="116595" y="200733"/>
                </a:cubicBezTo>
                <a:cubicBezTo>
                  <a:pt x="111315" y="207333"/>
                  <a:pt x="104642" y="212686"/>
                  <a:pt x="98665" y="218662"/>
                </a:cubicBezTo>
                <a:cubicBezTo>
                  <a:pt x="95677" y="233603"/>
                  <a:pt x="93396" y="248704"/>
                  <a:pt x="89701" y="263486"/>
                </a:cubicBezTo>
                <a:cubicBezTo>
                  <a:pt x="84920" y="282611"/>
                  <a:pt x="70576" y="298149"/>
                  <a:pt x="89701" y="317274"/>
                </a:cubicBezTo>
                <a:cubicBezTo>
                  <a:pt x="96383" y="323956"/>
                  <a:pt x="107630" y="323251"/>
                  <a:pt x="116595" y="326239"/>
                </a:cubicBezTo>
                <a:lnTo>
                  <a:pt x="152454" y="290380"/>
                </a:lnTo>
                <a:lnTo>
                  <a:pt x="170383" y="272450"/>
                </a:lnTo>
                <a:cubicBezTo>
                  <a:pt x="167395" y="242568"/>
                  <a:pt x="168171" y="212065"/>
                  <a:pt x="161418" y="182803"/>
                </a:cubicBezTo>
                <a:cubicBezTo>
                  <a:pt x="147280" y="121537"/>
                  <a:pt x="40885" y="163802"/>
                  <a:pt x="260030" y="146944"/>
                </a:cubicBezTo>
                <a:cubicBezTo>
                  <a:pt x="271983" y="137979"/>
                  <a:pt x="289207" y="133414"/>
                  <a:pt x="295889" y="120050"/>
                </a:cubicBezTo>
                <a:cubicBezTo>
                  <a:pt x="306714" y="98399"/>
                  <a:pt x="268338" y="80765"/>
                  <a:pt x="260030" y="75227"/>
                </a:cubicBezTo>
                <a:cubicBezTo>
                  <a:pt x="233136" y="78215"/>
                  <a:pt x="203173" y="71362"/>
                  <a:pt x="179348" y="84191"/>
                </a:cubicBezTo>
                <a:cubicBezTo>
                  <a:pt x="117266" y="117620"/>
                  <a:pt x="153948" y="161886"/>
                  <a:pt x="143489" y="173839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5730821" y="5181600"/>
            <a:ext cx="1584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1% Ethanolamine Blocking Step (30 min incubation time)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152400" y="6477000"/>
            <a:ext cx="5257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Verma</a:t>
            </a:r>
            <a:r>
              <a:rPr lang="en-US" sz="1400" dirty="0" smtClean="0"/>
              <a:t>, Applied Project Defense. June 2011</a:t>
            </a:r>
            <a:endParaRPr lang="en-US" sz="1400" dirty="0"/>
          </a:p>
        </p:txBody>
      </p:sp>
      <p:sp>
        <p:nvSpPr>
          <p:cNvPr id="314" name="Right Arrow 313"/>
          <p:cNvSpPr/>
          <p:nvPr/>
        </p:nvSpPr>
        <p:spPr bwMode="auto">
          <a:xfrm>
            <a:off x="5638800" y="1981200"/>
            <a:ext cx="381000" cy="381000"/>
          </a:xfrm>
          <a:prstGeom prst="rightArrow">
            <a:avLst/>
          </a:prstGeom>
          <a:gradFill flip="none" rotWithShape="1">
            <a:gsLst>
              <a:gs pos="3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5" name="Right Arrow 314"/>
          <p:cNvSpPr/>
          <p:nvPr/>
        </p:nvSpPr>
        <p:spPr bwMode="auto">
          <a:xfrm>
            <a:off x="7162800" y="1981200"/>
            <a:ext cx="381000" cy="381000"/>
          </a:xfrm>
          <a:prstGeom prst="rightArrow">
            <a:avLst/>
          </a:prstGeom>
          <a:gradFill flip="none" rotWithShape="1">
            <a:gsLst>
              <a:gs pos="3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6" name="Right Arrow 315"/>
          <p:cNvSpPr/>
          <p:nvPr/>
        </p:nvSpPr>
        <p:spPr bwMode="auto">
          <a:xfrm rot="5400000">
            <a:off x="8001000" y="3657600"/>
            <a:ext cx="381000" cy="381000"/>
          </a:xfrm>
          <a:prstGeom prst="rightArrow">
            <a:avLst/>
          </a:prstGeom>
          <a:gradFill flip="none" rotWithShape="1">
            <a:gsLst>
              <a:gs pos="3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7" name="Right Arrow 316"/>
          <p:cNvSpPr/>
          <p:nvPr/>
        </p:nvSpPr>
        <p:spPr bwMode="auto">
          <a:xfrm rot="10800000">
            <a:off x="7162800" y="4724400"/>
            <a:ext cx="381000" cy="381000"/>
          </a:xfrm>
          <a:prstGeom prst="rightArrow">
            <a:avLst/>
          </a:prstGeom>
          <a:gradFill flip="none" rotWithShape="1">
            <a:gsLst>
              <a:gs pos="3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800600" y="1752600"/>
            <a:ext cx="4191000" cy="3657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00" y="1981200"/>
            <a:ext cx="3886200" cy="3048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Electrochemical Techniques</a:t>
            </a:r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761211" y="1219200"/>
            <a:ext cx="4191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Cyclic Voltammetry (CV)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 rot="-5400000">
            <a:off x="2286000" y="1249363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45667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7" descr="http://upload.wikimedia.org/wikipedia/commons/4/4c/Cyclovoltammogram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953000" y="2133600"/>
            <a:ext cx="3886200" cy="297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9" name="Rectangle 13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800">
              <a:cs typeface="Times New Roman" pitchFamily="18" charset="0"/>
            </a:endParaRPr>
          </a:p>
          <a:p>
            <a:pPr eaLnBrk="0" hangingPunct="0"/>
            <a:r>
              <a:rPr lang="en-US" sz="1800">
                <a:cs typeface="Times New Roman" pitchFamily="18" charset="0"/>
              </a:rPr>
              <a:t>     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58380" name="TextBox 12"/>
          <p:cNvSpPr txBox="1">
            <a:spLocks noChangeArrowheads="1"/>
          </p:cNvSpPr>
          <p:nvPr/>
        </p:nvSpPr>
        <p:spPr bwMode="auto">
          <a:xfrm>
            <a:off x="0" y="5287963"/>
            <a:ext cx="3625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Useful for other techniques:</a:t>
            </a:r>
          </a:p>
          <a:p>
            <a:r>
              <a:rPr lang="en-US" dirty="0">
                <a:hlinkClick r:id="" action="ppaction://noaction"/>
              </a:rPr>
              <a:t>SWV</a:t>
            </a:r>
            <a:endParaRPr lang="en-US" dirty="0"/>
          </a:p>
          <a:p>
            <a:r>
              <a:rPr lang="en-US" dirty="0">
                <a:hlinkClick r:id="" action="ppaction://noaction"/>
              </a:rPr>
              <a:t>Amp </a:t>
            </a:r>
            <a:r>
              <a:rPr lang="en-US" dirty="0" err="1">
                <a:hlinkClick r:id="" action="ppaction://noaction"/>
              </a:rPr>
              <a:t>i</a:t>
            </a:r>
            <a:r>
              <a:rPr lang="en-US" dirty="0">
                <a:hlinkClick r:id="" action="ppaction://noaction"/>
              </a:rPr>
              <a:t>*t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EIS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038600" y="3200400"/>
            <a:ext cx="685800" cy="762000"/>
          </a:xfrm>
          <a:prstGeom prst="rightArrow">
            <a:avLst/>
          </a:prstGeom>
          <a:gradFill flip="none" rotWithShape="1">
            <a:gsLst>
              <a:gs pos="12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1981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Input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1752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Output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5562600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Formal Potential: Average of Reduction and Oxidation Peak Voltages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6477000"/>
            <a:ext cx="5257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 Belle, E. Chem. 101. 2011.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800600" y="1931313"/>
            <a:ext cx="4191000" cy="3657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00" y="2133600"/>
            <a:ext cx="3886200" cy="3048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Electrochemical Techniques</a:t>
            </a:r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761211" y="1143000"/>
            <a:ext cx="5622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Amperometric I-t Curve (AMP-it)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 rot="-5400000">
            <a:off x="2286000" y="1249363"/>
            <a:ext cx="1828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9" name="Rectangle 13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800">
              <a:cs typeface="Times New Roman" pitchFamily="18" charset="0"/>
            </a:endParaRPr>
          </a:p>
          <a:p>
            <a:pPr eaLnBrk="0" hangingPunct="0"/>
            <a:r>
              <a:rPr lang="en-US" sz="1800">
                <a:cs typeface="Times New Roman" pitchFamily="18" charset="0"/>
              </a:rPr>
              <a:t>      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38600" y="3379113"/>
            <a:ext cx="685800" cy="762000"/>
          </a:xfrm>
          <a:prstGeom prst="rightArrow">
            <a:avLst/>
          </a:prstGeom>
          <a:gradFill flip="none" rotWithShape="1">
            <a:gsLst>
              <a:gs pos="12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215991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Input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193131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Output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741313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Continuous-time &amp; more sensitive than CV; Technology currently used in SMBGs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6477000"/>
            <a:ext cx="5257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 Belle, E. Chem. 101. 2011.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23"/>
          <p:cNvGrpSpPr/>
          <p:nvPr/>
        </p:nvGrpSpPr>
        <p:grpSpPr>
          <a:xfrm>
            <a:off x="304800" y="2464713"/>
            <a:ext cx="3505200" cy="2514600"/>
            <a:chOff x="457200" y="2907890"/>
            <a:chExt cx="4191000" cy="3569110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/>
            <a:srcRect l="2772" t="9259" r="50320" b="9259"/>
            <a:stretch>
              <a:fillRect/>
            </a:stretch>
          </p:blipFill>
          <p:spPr bwMode="auto">
            <a:xfrm>
              <a:off x="457200" y="2907890"/>
              <a:ext cx="4191000" cy="3569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2667000" y="3124200"/>
              <a:ext cx="762000" cy="533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9"/>
          <p:cNvPicPr>
            <a:picLocks noChangeAspect="1"/>
          </p:cNvPicPr>
          <p:nvPr/>
        </p:nvPicPr>
        <p:blipFill>
          <a:blip r:embed="rId3" cstate="print"/>
          <a:srcRect l="49680" t="9259" r="5970" b="9259"/>
          <a:stretch>
            <a:fillRect/>
          </a:stretch>
        </p:blipFill>
        <p:spPr bwMode="auto">
          <a:xfrm>
            <a:off x="5056909" y="2312313"/>
            <a:ext cx="3782291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5791200" y="2388513"/>
            <a:ext cx="2971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0800000">
            <a:off x="5638800" y="3455314"/>
            <a:ext cx="914400" cy="914400"/>
          </a:xfrm>
          <a:prstGeom prst="arc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096000" y="4369714"/>
            <a:ext cx="259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 rot="10800000">
            <a:off x="5638800" y="3150514"/>
            <a:ext cx="914400" cy="914400"/>
          </a:xfrm>
          <a:prstGeom prst="arc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096000" y="4064914"/>
            <a:ext cx="259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3683914"/>
            <a:ext cx="2590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10800000">
            <a:off x="5638800" y="2769514"/>
            <a:ext cx="914400" cy="914400"/>
          </a:xfrm>
          <a:prstGeom prst="arc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e 22"/>
          <p:cNvSpPr/>
          <p:nvPr/>
        </p:nvSpPr>
        <p:spPr>
          <a:xfrm>
            <a:off x="6096000" y="4251325"/>
            <a:ext cx="685800" cy="685800"/>
          </a:xfrm>
          <a:prstGeom prst="pie">
            <a:avLst>
              <a:gd name="adj1" fmla="val 19799328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Sensor from the University of Florida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 of sandwich ELISA (enzyme-linked </a:t>
            </a:r>
            <a:r>
              <a:rPr lang="en-US" dirty="0" err="1" smtClean="0"/>
              <a:t>imunosorbent</a:t>
            </a:r>
            <a:r>
              <a:rPr lang="en-US" dirty="0" smtClean="0"/>
              <a:t> assay)</a:t>
            </a:r>
          </a:p>
          <a:p>
            <a:pPr lvl="1"/>
            <a:r>
              <a:rPr lang="en-US" dirty="0" smtClean="0"/>
              <a:t>Two methods of immobilizing the antigen to the </a:t>
            </a:r>
            <a:r>
              <a:rPr lang="en-US" dirty="0" err="1" smtClean="0"/>
              <a:t>microplate</a:t>
            </a:r>
            <a:r>
              <a:rPr lang="en-US" dirty="0" smtClean="0"/>
              <a:t>: adsorption or immobilize an antibody (usually different from the antibody which is </a:t>
            </a:r>
            <a:r>
              <a:rPr lang="en-US" dirty="0" err="1" smtClean="0"/>
              <a:t>bioconjugated</a:t>
            </a:r>
            <a:r>
              <a:rPr lang="en-US" dirty="0" smtClean="0"/>
              <a:t> to the enzyme but is still specific to the same antigen) then add the antigen, then the other antibody, then </a:t>
            </a:r>
            <a:r>
              <a:rPr lang="en-US" dirty="0" err="1" smtClean="0"/>
              <a:t>bioconjugate</a:t>
            </a:r>
            <a:r>
              <a:rPr lang="en-US" dirty="0" smtClean="0"/>
              <a:t> to the enzyme.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39183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2895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Wang, Dr. Kevin, Dr. </a:t>
            </a:r>
            <a:r>
              <a:rPr lang="en-US" sz="1200" dirty="0" err="1" smtClean="0"/>
              <a:t>Weihong</a:t>
            </a:r>
            <a:r>
              <a:rPr lang="en-US" sz="1200" dirty="0" smtClean="0"/>
              <a:t> Tan, Dr. </a:t>
            </a:r>
            <a:r>
              <a:rPr lang="en-US" sz="1200" dirty="0" err="1" smtClean="0"/>
              <a:t>Firas</a:t>
            </a:r>
            <a:r>
              <a:rPr lang="en-US" sz="1200" dirty="0" smtClean="0"/>
              <a:t> </a:t>
            </a:r>
            <a:r>
              <a:rPr lang="en-US" sz="1200" dirty="0" err="1" smtClean="0"/>
              <a:t>Kobeissy</a:t>
            </a:r>
            <a:r>
              <a:rPr lang="en-US" sz="1200" dirty="0" smtClean="0"/>
              <a:t>, and Dr. Stephen </a:t>
            </a:r>
            <a:r>
              <a:rPr lang="en-US" sz="1200" dirty="0" err="1" smtClean="0"/>
              <a:t>Larner</a:t>
            </a:r>
            <a:r>
              <a:rPr lang="en-US" sz="1200" dirty="0" smtClean="0"/>
              <a:t>. "Traumatic Brain Injury </a:t>
            </a:r>
            <a:r>
              <a:rPr lang="en-US" sz="1200" dirty="0" err="1" smtClean="0"/>
              <a:t>Nanosensor</a:t>
            </a:r>
            <a:r>
              <a:rPr lang="en-US" sz="1200" dirty="0" smtClean="0"/>
              <a:t>." </a:t>
            </a:r>
            <a:r>
              <a:rPr lang="en-US" sz="1200" i="1" dirty="0" smtClean="0"/>
              <a:t>Center for </a:t>
            </a:r>
            <a:r>
              <a:rPr lang="en-US" sz="1200" i="1" dirty="0" err="1" smtClean="0"/>
              <a:t>Nano</a:t>
            </a:r>
            <a:r>
              <a:rPr lang="en-US" sz="1200" i="1" dirty="0" smtClean="0"/>
              <a:t>-Bio Sensors</a:t>
            </a:r>
            <a:r>
              <a:rPr lang="en-US" sz="1200" dirty="0" smtClean="0"/>
              <a:t>. UF-CNBS 205 Particle Science &amp; Technology, 10 Oct. 2007. Web. 4 Nov. 2011. &lt;http://cnbs.centers.ufl.edu/research/brain.asp&gt;.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419600" y="6384925"/>
            <a:ext cx="41148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48200" y="5546725"/>
            <a:ext cx="533400" cy="914400"/>
            <a:chOff x="5943600" y="5137310"/>
            <a:chExt cx="533400" cy="1111090"/>
          </a:xfrm>
        </p:grpSpPr>
        <p:sp>
          <p:nvSpPr>
            <p:cNvPr id="8" name="L-Shape 7"/>
            <p:cNvSpPr/>
            <p:nvPr/>
          </p:nvSpPr>
          <p:spPr>
            <a:xfrm rot="18933301">
              <a:off x="5943600" y="5137310"/>
              <a:ext cx="533400" cy="533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0" y="5638800"/>
              <a:ext cx="2286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Isosceles Triangle 11"/>
          <p:cNvSpPr/>
          <p:nvPr/>
        </p:nvSpPr>
        <p:spPr>
          <a:xfrm rot="10800000">
            <a:off x="4572000" y="5394323"/>
            <a:ext cx="609600" cy="457201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791200" y="4937126"/>
            <a:ext cx="1188720" cy="818358"/>
            <a:chOff x="4572000" y="5016036"/>
            <a:chExt cx="1188720" cy="790079"/>
          </a:xfrm>
        </p:grpSpPr>
        <p:sp>
          <p:nvSpPr>
            <p:cNvPr id="14" name="Rectangle 13"/>
            <p:cNvSpPr/>
            <p:nvPr/>
          </p:nvSpPr>
          <p:spPr>
            <a:xfrm rot="18240000">
              <a:off x="5306490" y="5449835"/>
              <a:ext cx="529681" cy="182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500000">
              <a:off x="4702175" y="5338457"/>
              <a:ext cx="201962" cy="4475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5257801"/>
              <a:ext cx="118872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060718" y="4984519"/>
              <a:ext cx="241765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2200" y="5546727"/>
            <a:ext cx="533400" cy="914400"/>
            <a:chOff x="5943600" y="5137310"/>
            <a:chExt cx="533400" cy="1111090"/>
          </a:xfrm>
        </p:grpSpPr>
        <p:sp>
          <p:nvSpPr>
            <p:cNvPr id="20" name="L-Shape 19"/>
            <p:cNvSpPr/>
            <p:nvPr/>
          </p:nvSpPr>
          <p:spPr>
            <a:xfrm rot="18933301">
              <a:off x="5943600" y="5137310"/>
              <a:ext cx="533400" cy="533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5638800"/>
              <a:ext cx="2286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Isosceles Triangle 21"/>
          <p:cNvSpPr/>
          <p:nvPr/>
        </p:nvSpPr>
        <p:spPr>
          <a:xfrm rot="10800000">
            <a:off x="6096000" y="5394325"/>
            <a:ext cx="609600" cy="457201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e 23"/>
          <p:cNvSpPr/>
          <p:nvPr/>
        </p:nvSpPr>
        <p:spPr>
          <a:xfrm>
            <a:off x="7772400" y="4251325"/>
            <a:ext cx="685800" cy="685800"/>
          </a:xfrm>
          <a:prstGeom prst="pie">
            <a:avLst>
              <a:gd name="adj1" fmla="val 19799328"/>
              <a:gd name="adj2" fmla="val 16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2308580">
            <a:off x="7898347" y="4256064"/>
            <a:ext cx="581032" cy="3575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498080" y="4937125"/>
            <a:ext cx="1188720" cy="818358"/>
            <a:chOff x="4572000" y="5016036"/>
            <a:chExt cx="1188720" cy="790079"/>
          </a:xfrm>
        </p:grpSpPr>
        <p:sp>
          <p:nvSpPr>
            <p:cNvPr id="38" name="Rectangle 37"/>
            <p:cNvSpPr/>
            <p:nvPr/>
          </p:nvSpPr>
          <p:spPr>
            <a:xfrm rot="18240000">
              <a:off x="5306490" y="5449835"/>
              <a:ext cx="529681" cy="182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9500000">
              <a:off x="4702175" y="5338457"/>
              <a:ext cx="201962" cy="4475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000" y="5257801"/>
              <a:ext cx="118872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060718" y="4984519"/>
              <a:ext cx="241765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879080" y="5546726"/>
            <a:ext cx="533400" cy="914400"/>
            <a:chOff x="5943600" y="5137310"/>
            <a:chExt cx="533400" cy="1111090"/>
          </a:xfrm>
        </p:grpSpPr>
        <p:sp>
          <p:nvSpPr>
            <p:cNvPr id="43" name="L-Shape 42"/>
            <p:cNvSpPr/>
            <p:nvPr/>
          </p:nvSpPr>
          <p:spPr>
            <a:xfrm rot="18933301">
              <a:off x="5943600" y="5137310"/>
              <a:ext cx="533400" cy="533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96000" y="5638800"/>
              <a:ext cx="2286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Isosceles Triangle 44"/>
          <p:cNvSpPr/>
          <p:nvPr/>
        </p:nvSpPr>
        <p:spPr>
          <a:xfrm rot="10800000">
            <a:off x="7802880" y="5394324"/>
            <a:ext cx="609600" cy="457201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5579B88-390E-4A79-9303-144DEA1A22C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" y="60270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Thermo Scientific. "Introduction to ELISA." </a:t>
            </a:r>
            <a:r>
              <a:rPr lang="en-US" sz="1200" i="1" dirty="0" smtClean="0"/>
              <a:t>Assay Development Technical Handbook</a:t>
            </a:r>
            <a:r>
              <a:rPr lang="en-US" sz="1200" dirty="0" smtClean="0"/>
              <a:t>. 2nd ed. 2011. 1-7. </a:t>
            </a:r>
            <a:r>
              <a:rPr lang="en-US" sz="1200" i="1" dirty="0" smtClean="0"/>
              <a:t>Thermo Scientific Pierce Protein Research Products</a:t>
            </a:r>
            <a:r>
              <a:rPr lang="en-US" sz="1200" dirty="0" smtClean="0"/>
              <a:t>. Web. 4 Nov. 2011. &lt;http://www.piercenet.com/Objects/View.cfm?&gt;.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TBI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TBI is responsible for at least 1.7 million deaths and disabilities in the U.S.</a:t>
            </a:r>
          </a:p>
          <a:p>
            <a:pPr lvl="1"/>
            <a:r>
              <a:rPr lang="en-US" dirty="0" smtClean="0"/>
              <a:t>According to the CDC, annual TBI’s cause:</a:t>
            </a:r>
          </a:p>
          <a:p>
            <a:pPr lvl="2"/>
            <a:r>
              <a:rPr lang="en-US" dirty="0" smtClean="0"/>
              <a:t>52,000  deaths (1/3 of injury-related deaths in U.S. annually)</a:t>
            </a:r>
          </a:p>
          <a:p>
            <a:pPr lvl="2"/>
            <a:r>
              <a:rPr lang="en-US" dirty="0" smtClean="0"/>
              <a:t>275,000 hospitalizations</a:t>
            </a:r>
          </a:p>
          <a:p>
            <a:pPr lvl="2"/>
            <a:r>
              <a:rPr lang="en-US" dirty="0" smtClean="0"/>
              <a:t>1,365,000 visits to emergency/urgent care</a:t>
            </a:r>
          </a:p>
          <a:p>
            <a:r>
              <a:rPr lang="en-US" dirty="0" smtClean="0"/>
              <a:t>Annual costs of TBI</a:t>
            </a:r>
          </a:p>
          <a:p>
            <a:pPr lvl="1"/>
            <a:r>
              <a:rPr lang="en-US" dirty="0" smtClean="0"/>
              <a:t>$60 billion in 2000</a:t>
            </a:r>
          </a:p>
          <a:p>
            <a:pPr lvl="1"/>
            <a:r>
              <a:rPr lang="en-US" dirty="0" smtClean="0"/>
              <a:t>$76.5 billion in 2010 ($45,000/person)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"CDC - Statistics - Traumatic Brain Injury - Injury Center." </a:t>
            </a:r>
            <a:r>
              <a:rPr lang="en-US" sz="1200" i="1" dirty="0" smtClean="0"/>
              <a:t>Centers for Disease Control and Prevention</a:t>
            </a:r>
            <a:r>
              <a:rPr lang="en-US" sz="1200" dirty="0" smtClean="0"/>
              <a:t>. 5 May 2011. Web. 04 Nov. 2011. &lt;http://www.cdc.gov/traumaticbraininjury/statistics.html&gt;.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Subcutaneous: Needles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Needle Insertion Issues:</a:t>
            </a:r>
          </a:p>
          <a:p>
            <a:pPr lvl="1"/>
            <a:r>
              <a:rPr lang="en-US" dirty="0" smtClean="0"/>
              <a:t>Different thickness of subcutaneous fat</a:t>
            </a:r>
          </a:p>
          <a:p>
            <a:pPr lvl="1"/>
            <a:r>
              <a:rPr lang="en-US" dirty="0" smtClean="0"/>
              <a:t>Angle of insertion</a:t>
            </a:r>
          </a:p>
          <a:p>
            <a:pPr lvl="1"/>
            <a:r>
              <a:rPr lang="en-US" dirty="0" smtClean="0"/>
              <a:t>Injury currents</a:t>
            </a:r>
          </a:p>
          <a:p>
            <a:pPr lvl="1"/>
            <a:r>
              <a:rPr lang="en-US" dirty="0" smtClean="0"/>
              <a:t>Rejection</a:t>
            </a:r>
          </a:p>
          <a:p>
            <a:r>
              <a:rPr lang="en-US" dirty="0" smtClean="0"/>
              <a:t>Possible Solution:</a:t>
            </a:r>
          </a:p>
          <a:p>
            <a:pPr lvl="1"/>
            <a:r>
              <a:rPr lang="en-US" dirty="0" smtClean="0"/>
              <a:t>Have multiple holes specially drilled in to minimize discomfort, but have multiple points of detection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from: http://www.nku.edu/~dempseyd/SKIN.htm</a:t>
            </a:r>
            <a:endParaRPr lang="en-US" sz="1200" dirty="0"/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33525"/>
            <a:ext cx="3810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 rot="16200000">
            <a:off x="5829300" y="3771900"/>
            <a:ext cx="609600" cy="3276600"/>
            <a:chOff x="4419600" y="3352800"/>
            <a:chExt cx="304800" cy="2209800"/>
          </a:xfrm>
        </p:grpSpPr>
        <p:grpSp>
          <p:nvGrpSpPr>
            <p:cNvPr id="13" name="Group 12"/>
            <p:cNvGrpSpPr/>
            <p:nvPr/>
          </p:nvGrpSpPr>
          <p:grpSpPr>
            <a:xfrm>
              <a:off x="4419600" y="3352800"/>
              <a:ext cx="304800" cy="2209800"/>
              <a:chOff x="5486400" y="4343400"/>
              <a:chExt cx="304800" cy="1676400"/>
            </a:xfrm>
            <a:solidFill>
              <a:schemeClr val="bg1">
                <a:lumMod val="75000"/>
              </a:schemeClr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5486400" y="4343400"/>
                <a:ext cx="304800" cy="1219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flipV="1">
                <a:off x="5486400" y="5562600"/>
                <a:ext cx="304800" cy="457200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95800" y="4648200"/>
              <a:ext cx="1524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495800" y="4343400"/>
              <a:ext cx="1524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95800" y="4038600"/>
              <a:ext cx="1524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Catecholamine Pathway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6154" t="4765" r="7692" b="5391"/>
          <a:stretch>
            <a:fillRect/>
          </a:stretch>
        </p:blipFill>
        <p:spPr bwMode="auto">
          <a:xfrm>
            <a:off x="1295400" y="1082675"/>
            <a:ext cx="6158838" cy="55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193963" y="1143000"/>
            <a:ext cx="2292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Human Catecholamine Metabolic Pathway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81001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from: http://themedicalbiochemistrypage.org/aminoacidderivatives.html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00" y="437298"/>
            <a:ext cx="7772400" cy="1143000"/>
          </a:xfrm>
        </p:spPr>
        <p:txBody>
          <a:bodyPr/>
          <a:lstStyle/>
          <a:p>
            <a:r>
              <a:rPr lang="en-US" dirty="0" smtClean="0"/>
              <a:t>What are Biosensors?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230" y="3612383"/>
            <a:ext cx="8041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Analyte</a:t>
            </a:r>
            <a:r>
              <a:rPr lang="en-US" sz="2200" dirty="0" smtClean="0"/>
              <a:t> = Target being measured</a:t>
            </a:r>
          </a:p>
          <a:p>
            <a:r>
              <a:rPr lang="en-US" sz="2200" b="1" dirty="0" smtClean="0"/>
              <a:t>Biological sensing element </a:t>
            </a:r>
            <a:r>
              <a:rPr lang="en-US" sz="2200" dirty="0" smtClean="0"/>
              <a:t>= What the target binds to (DNA, enzyme, antibody)</a:t>
            </a:r>
          </a:p>
          <a:p>
            <a:r>
              <a:rPr lang="en-US" sz="2200" b="1" dirty="0" smtClean="0"/>
              <a:t>Transducer</a:t>
            </a:r>
            <a:r>
              <a:rPr lang="en-US" sz="2200" dirty="0" smtClean="0"/>
              <a:t> = Converts the binding/catalysis event into a measurable signal</a:t>
            </a:r>
          </a:p>
          <a:p>
            <a:r>
              <a:rPr lang="en-US" sz="2200" b="1" dirty="0" smtClean="0"/>
              <a:t>Signal Processor </a:t>
            </a:r>
            <a:r>
              <a:rPr lang="en-US" sz="2200" dirty="0" smtClean="0"/>
              <a:t>= Quantifies and displays result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502" y="1352306"/>
            <a:ext cx="6868581" cy="207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981200" y="5907315"/>
            <a:ext cx="511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Ronkainen et al, Chemical Society Reviews, 2010</a:t>
            </a:r>
          </a:p>
          <a:p>
            <a:pPr algn="ctr"/>
            <a:r>
              <a:rPr lang="en-US" sz="1400" dirty="0" err="1" smtClean="0"/>
              <a:t>Verma</a:t>
            </a:r>
            <a:r>
              <a:rPr lang="en-US" sz="1400" dirty="0" smtClean="0"/>
              <a:t>, Applied Project Defense. June 2011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Redox Probe as an Electron Mediator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556"/>
          <p:cNvSpPr txBox="1">
            <a:spLocks noChangeArrowheads="1"/>
          </p:cNvSpPr>
          <p:nvPr/>
        </p:nvSpPr>
        <p:spPr bwMode="auto">
          <a:xfrm>
            <a:off x="2520950" y="1528762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</a:t>
            </a:r>
            <a:r>
              <a:rPr lang="en-US" baseline="30000"/>
              <a:t>-</a:t>
            </a:r>
          </a:p>
        </p:txBody>
      </p:sp>
      <p:sp>
        <p:nvSpPr>
          <p:cNvPr id="6" name="Oval 5"/>
          <p:cNvSpPr/>
          <p:nvPr/>
        </p:nvSpPr>
        <p:spPr>
          <a:xfrm>
            <a:off x="2216150" y="198596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194"/>
          <p:cNvSpPr>
            <a:spLocks noChangeArrowheads="1"/>
          </p:cNvSpPr>
          <p:nvPr/>
        </p:nvSpPr>
        <p:spPr bwMode="auto">
          <a:xfrm>
            <a:off x="2216150" y="2290762"/>
            <a:ext cx="474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pitchFamily="34" charset="0"/>
              </a:rPr>
              <a:t>GOx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870869" y="2782093"/>
            <a:ext cx="1905000" cy="7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60"/>
          <p:cNvSpPr>
            <a:spLocks noChangeArrowheads="1"/>
          </p:cNvSpPr>
          <p:nvPr/>
        </p:nvSpPr>
        <p:spPr bwMode="auto">
          <a:xfrm>
            <a:off x="844550" y="1452562"/>
            <a:ext cx="936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Glucose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10" name="Rectangle 561"/>
          <p:cNvSpPr>
            <a:spLocks noChangeArrowheads="1"/>
          </p:cNvSpPr>
          <p:nvPr/>
        </p:nvSpPr>
        <p:spPr bwMode="auto">
          <a:xfrm>
            <a:off x="6350" y="3276600"/>
            <a:ext cx="2030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Glucono-1,5-lactone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1530350" y="1833562"/>
            <a:ext cx="609600" cy="14478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flipH="1">
            <a:off x="3130550" y="1757362"/>
            <a:ext cx="533400" cy="14478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Rectangle 567"/>
          <p:cNvSpPr>
            <a:spLocks noChangeArrowheads="1"/>
          </p:cNvSpPr>
          <p:nvPr/>
        </p:nvSpPr>
        <p:spPr bwMode="auto">
          <a:xfrm>
            <a:off x="3740150" y="1528762"/>
            <a:ext cx="41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sz="160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14" name="Rectangle 568"/>
          <p:cNvSpPr>
            <a:spLocks noChangeArrowheads="1"/>
          </p:cNvSpPr>
          <p:nvPr/>
        </p:nvSpPr>
        <p:spPr bwMode="auto">
          <a:xfrm>
            <a:off x="3700463" y="2976562"/>
            <a:ext cx="642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sz="160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sz="160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15" name="TextBox 569"/>
          <p:cNvSpPr txBox="1">
            <a:spLocks noChangeArrowheads="1"/>
          </p:cNvSpPr>
          <p:nvPr/>
        </p:nvSpPr>
        <p:spPr bwMode="auto">
          <a:xfrm>
            <a:off x="1397581" y="4648200"/>
            <a:ext cx="27172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1" dirty="0">
                <a:solidFill>
                  <a:srgbClr val="00B050"/>
                </a:solidFill>
              </a:rPr>
              <a:t>Unmediated Reaction</a:t>
            </a:r>
          </a:p>
        </p:txBody>
      </p:sp>
      <p:sp>
        <p:nvSpPr>
          <p:cNvPr id="16" name="TextBox 570"/>
          <p:cNvSpPr txBox="1">
            <a:spLocks noChangeArrowheads="1"/>
          </p:cNvSpPr>
          <p:nvPr/>
        </p:nvSpPr>
        <p:spPr bwMode="auto">
          <a:xfrm>
            <a:off x="7086600" y="1447800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</a:t>
            </a:r>
            <a:r>
              <a:rPr lang="en-US" baseline="30000"/>
              <a:t>-</a:t>
            </a:r>
          </a:p>
        </p:txBody>
      </p:sp>
      <p:sp>
        <p:nvSpPr>
          <p:cNvPr id="17" name="Oval 16"/>
          <p:cNvSpPr/>
          <p:nvPr/>
        </p:nvSpPr>
        <p:spPr>
          <a:xfrm>
            <a:off x="6781800" y="190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94"/>
          <p:cNvSpPr>
            <a:spLocks noChangeArrowheads="1"/>
          </p:cNvSpPr>
          <p:nvPr/>
        </p:nvSpPr>
        <p:spPr bwMode="auto">
          <a:xfrm>
            <a:off x="6781800" y="2209800"/>
            <a:ext cx="474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pitchFamily="34" charset="0"/>
              </a:rPr>
              <a:t>GOx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782594" y="2361406"/>
            <a:ext cx="1219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74"/>
          <p:cNvSpPr>
            <a:spLocks noChangeArrowheads="1"/>
          </p:cNvSpPr>
          <p:nvPr/>
        </p:nvSpPr>
        <p:spPr bwMode="auto">
          <a:xfrm>
            <a:off x="5410200" y="1371600"/>
            <a:ext cx="93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Glucose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21" name="Rectangle 575"/>
          <p:cNvSpPr>
            <a:spLocks noChangeArrowheads="1"/>
          </p:cNvSpPr>
          <p:nvPr/>
        </p:nvSpPr>
        <p:spPr bwMode="auto">
          <a:xfrm>
            <a:off x="4572000" y="3124200"/>
            <a:ext cx="203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Glucono-1,5-lactone</a:t>
            </a:r>
            <a:endParaRPr lang="en-US" sz="2000">
              <a:latin typeface="Arial" pitchFamily="34" charset="0"/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6096000" y="1752600"/>
            <a:ext cx="609600" cy="14478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Curved Left Arrow 22"/>
          <p:cNvSpPr/>
          <p:nvPr/>
        </p:nvSpPr>
        <p:spPr>
          <a:xfrm flipH="1">
            <a:off x="7696200" y="1676400"/>
            <a:ext cx="533400" cy="14478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Rectangle 578"/>
          <p:cNvSpPr>
            <a:spLocks noChangeArrowheads="1"/>
          </p:cNvSpPr>
          <p:nvPr/>
        </p:nvSpPr>
        <p:spPr bwMode="auto">
          <a:xfrm>
            <a:off x="5715000" y="3886200"/>
            <a:ext cx="1090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Fe(CN)</a:t>
            </a:r>
            <a:r>
              <a:rPr lang="en-US" sz="1600" baseline="-25000">
                <a:solidFill>
                  <a:srgbClr val="000000"/>
                </a:solidFill>
                <a:latin typeface="Arial" pitchFamily="34" charset="0"/>
              </a:rPr>
              <a:t>6</a:t>
            </a:r>
            <a:r>
              <a:rPr lang="en-US" sz="1600" baseline="30000">
                <a:solidFill>
                  <a:srgbClr val="000000"/>
                </a:solidFill>
                <a:latin typeface="Arial" pitchFamily="34" charset="0"/>
              </a:rPr>
              <a:t>-3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25" name="Rectangle 579"/>
          <p:cNvSpPr>
            <a:spLocks noChangeArrowheads="1"/>
          </p:cNvSpPr>
          <p:nvPr/>
        </p:nvSpPr>
        <p:spPr bwMode="auto">
          <a:xfrm>
            <a:off x="7467600" y="4038600"/>
            <a:ext cx="1052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Fe(CN)</a:t>
            </a:r>
            <a:r>
              <a:rPr lang="en-US" sz="1600" baseline="-25000">
                <a:solidFill>
                  <a:srgbClr val="000000"/>
                </a:solidFill>
                <a:latin typeface="Arial" pitchFamily="34" charset="0"/>
              </a:rPr>
              <a:t>6</a:t>
            </a:r>
            <a:r>
              <a:rPr lang="en-US" sz="1600" baseline="30000">
                <a:solidFill>
                  <a:srgbClr val="000000"/>
                </a:solidFill>
                <a:latin typeface="Arial" pitchFamily="34" charset="0"/>
              </a:rPr>
              <a:t>-4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26" name="Curved Left Arrow 25"/>
          <p:cNvSpPr/>
          <p:nvPr/>
        </p:nvSpPr>
        <p:spPr>
          <a:xfrm rot="16823951">
            <a:off x="6892131" y="2882106"/>
            <a:ext cx="893763" cy="1171575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Rectangle 581"/>
          <p:cNvSpPr>
            <a:spLocks noChangeArrowheads="1"/>
          </p:cNvSpPr>
          <p:nvPr/>
        </p:nvSpPr>
        <p:spPr bwMode="auto">
          <a:xfrm>
            <a:off x="8305800" y="1447800"/>
            <a:ext cx="420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sz="160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28" name="Rectangle 582"/>
          <p:cNvSpPr>
            <a:spLocks noChangeArrowheads="1"/>
          </p:cNvSpPr>
          <p:nvPr/>
        </p:nvSpPr>
        <p:spPr bwMode="auto">
          <a:xfrm>
            <a:off x="8266113" y="2895600"/>
            <a:ext cx="642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sz="160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O</a:t>
            </a:r>
            <a:r>
              <a:rPr lang="en-US" sz="1600" baseline="-25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2000" baseline="30000">
              <a:latin typeface="Arial" pitchFamily="34" charset="0"/>
            </a:endParaRPr>
          </a:p>
        </p:txBody>
      </p:sp>
      <p:sp>
        <p:nvSpPr>
          <p:cNvPr id="29" name="TextBox 583"/>
          <p:cNvSpPr txBox="1">
            <a:spLocks noChangeArrowheads="1"/>
          </p:cNvSpPr>
          <p:nvPr/>
        </p:nvSpPr>
        <p:spPr bwMode="auto">
          <a:xfrm>
            <a:off x="6428801" y="4953000"/>
            <a:ext cx="24046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i="1" dirty="0">
                <a:solidFill>
                  <a:srgbClr val="00B050"/>
                </a:solidFill>
              </a:rPr>
              <a:t>Mediated Reaction</a:t>
            </a:r>
          </a:p>
        </p:txBody>
      </p:sp>
      <p:sp>
        <p:nvSpPr>
          <p:cNvPr id="30" name="Oval 29"/>
          <p:cNvSpPr/>
          <p:nvPr/>
        </p:nvSpPr>
        <p:spPr>
          <a:xfrm>
            <a:off x="2057400" y="4119562"/>
            <a:ext cx="1447800" cy="228600"/>
          </a:xfrm>
          <a:prstGeom prst="ellipse">
            <a:avLst/>
          </a:prstGeom>
          <a:solidFill>
            <a:srgbClr val="CC9900"/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586"/>
          <p:cNvSpPr txBox="1">
            <a:spLocks noChangeArrowheads="1"/>
          </p:cNvSpPr>
          <p:nvPr/>
        </p:nvSpPr>
        <p:spPr bwMode="auto">
          <a:xfrm>
            <a:off x="2209800" y="4348162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Sensor</a:t>
            </a:r>
          </a:p>
        </p:txBody>
      </p:sp>
      <p:sp>
        <p:nvSpPr>
          <p:cNvPr id="32" name="Oval 31"/>
          <p:cNvSpPr/>
          <p:nvPr/>
        </p:nvSpPr>
        <p:spPr>
          <a:xfrm>
            <a:off x="6934200" y="4424362"/>
            <a:ext cx="1447800" cy="228600"/>
          </a:xfrm>
          <a:prstGeom prst="ellipse">
            <a:avLst/>
          </a:prstGeom>
          <a:solidFill>
            <a:srgbClr val="CC9900"/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588"/>
          <p:cNvSpPr txBox="1">
            <a:spLocks noChangeArrowheads="1"/>
          </p:cNvSpPr>
          <p:nvPr/>
        </p:nvSpPr>
        <p:spPr bwMode="auto">
          <a:xfrm>
            <a:off x="7086600" y="4652962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Sensor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00" y="6477000"/>
            <a:ext cx="5257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 Belle, E. Chem. 101. 2011.</a:t>
            </a:r>
            <a:endParaRPr lang="en-US" sz="1400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038600" y="5334000"/>
            <a:ext cx="5105400" cy="533400"/>
          </a:xfrm>
        </p:spPr>
        <p:txBody>
          <a:bodyPr>
            <a:noAutofit/>
          </a:bodyPr>
          <a:lstStyle/>
          <a:p>
            <a:pPr lvl="1" eaLnBrk="1" hangingPunct="1">
              <a:buFontTx/>
              <a:buNone/>
            </a:pPr>
            <a:r>
              <a:rPr lang="en-US" sz="2000" dirty="0" smtClean="0"/>
              <a:t> </a:t>
            </a:r>
            <a:r>
              <a:rPr lang="en-US" sz="2400" dirty="0" smtClean="0"/>
              <a:t>[Fe(CN)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4−</a:t>
            </a:r>
            <a:r>
              <a:rPr lang="en-US" sz="2400" dirty="0" smtClean="0"/>
              <a:t>              [Fe(CN)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3−</a:t>
            </a:r>
            <a:r>
              <a:rPr lang="en-US" sz="2400" dirty="0" smtClean="0"/>
              <a:t> + e</a:t>
            </a:r>
            <a:r>
              <a:rPr lang="en-US" sz="2400" baseline="30000" dirty="0" smtClean="0"/>
              <a:t>− 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096001" y="5486400"/>
            <a:ext cx="609600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6096001" y="5638800"/>
            <a:ext cx="533400" cy="1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72000" y="57912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Ferrocyanide (strong reducing agent) being oxidize to ferricyanide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296" y="228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Background: EIS Equivalent Circuit Models</a:t>
            </a:r>
            <a:endParaRPr lang="en-US" sz="4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rot="5400000">
            <a:off x="1013460" y="2270760"/>
            <a:ext cx="868680" cy="0"/>
          </a:xfrm>
          <a:prstGeom prst="line">
            <a:avLst/>
          </a:prstGeom>
          <a:solidFill>
            <a:srgbClr val="6910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endCxn id="78" idx="1"/>
          </p:cNvCxnSpPr>
          <p:nvPr/>
        </p:nvCxnSpPr>
        <p:spPr bwMode="auto">
          <a:xfrm>
            <a:off x="1489076" y="4850078"/>
            <a:ext cx="745910" cy="10543"/>
          </a:xfrm>
          <a:prstGeom prst="line">
            <a:avLst/>
          </a:prstGeom>
          <a:solidFill>
            <a:srgbClr val="6910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92" idx="3"/>
          </p:cNvCxnSpPr>
          <p:nvPr/>
        </p:nvCxnSpPr>
        <p:spPr bwMode="auto">
          <a:xfrm flipH="1" flipV="1">
            <a:off x="3300413" y="4854047"/>
            <a:ext cx="71126" cy="7770"/>
          </a:xfrm>
          <a:prstGeom prst="line">
            <a:avLst/>
          </a:prstGeom>
          <a:solidFill>
            <a:srgbClr val="6910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99"/>
          <p:cNvGrpSpPr/>
          <p:nvPr/>
        </p:nvGrpSpPr>
        <p:grpSpPr>
          <a:xfrm>
            <a:off x="0" y="1295400"/>
            <a:ext cx="8458200" cy="5257800"/>
            <a:chOff x="-63500" y="1600200"/>
            <a:chExt cx="8458200" cy="5257800"/>
          </a:xfrm>
        </p:grpSpPr>
        <p:grpSp>
          <p:nvGrpSpPr>
            <p:cNvPr id="4" name="Group 98"/>
            <p:cNvGrpSpPr/>
            <p:nvPr/>
          </p:nvGrpSpPr>
          <p:grpSpPr>
            <a:xfrm>
              <a:off x="-63500" y="1600200"/>
              <a:ext cx="8458200" cy="5257800"/>
              <a:chOff x="-63500" y="1600200"/>
              <a:chExt cx="8458200" cy="5257800"/>
            </a:xfrm>
          </p:grpSpPr>
          <p:grpSp>
            <p:nvGrpSpPr>
              <p:cNvPr id="5" name="Group 227"/>
              <p:cNvGrpSpPr/>
              <p:nvPr/>
            </p:nvGrpSpPr>
            <p:grpSpPr>
              <a:xfrm>
                <a:off x="-63500" y="1954038"/>
                <a:ext cx="8458200" cy="4903962"/>
                <a:chOff x="-850900" y="1682310"/>
                <a:chExt cx="8458200" cy="4903962"/>
              </a:xfrm>
            </p:grpSpPr>
            <p:grpSp>
              <p:nvGrpSpPr>
                <p:cNvPr id="6" name="Group 222"/>
                <p:cNvGrpSpPr/>
                <p:nvPr/>
              </p:nvGrpSpPr>
              <p:grpSpPr>
                <a:xfrm>
                  <a:off x="4030857" y="1682310"/>
                  <a:ext cx="3576443" cy="4903962"/>
                  <a:chOff x="4983357" y="1593410"/>
                  <a:chExt cx="3576443" cy="4903962"/>
                </a:xfrm>
              </p:grpSpPr>
              <p:grpSp>
                <p:nvGrpSpPr>
                  <p:cNvPr id="7" name="Group 202"/>
                  <p:cNvGrpSpPr/>
                  <p:nvPr/>
                </p:nvGrpSpPr>
                <p:grpSpPr>
                  <a:xfrm>
                    <a:off x="4983357" y="4244567"/>
                    <a:ext cx="3576443" cy="2252805"/>
                    <a:chOff x="4983357" y="4244567"/>
                    <a:chExt cx="3576443" cy="2252805"/>
                  </a:xfrm>
                </p:grpSpPr>
                <p:grpSp>
                  <p:nvGrpSpPr>
                    <p:cNvPr id="8" name="Group 199"/>
                    <p:cNvGrpSpPr/>
                    <p:nvPr/>
                  </p:nvGrpSpPr>
                  <p:grpSpPr>
                    <a:xfrm>
                      <a:off x="4983357" y="4244567"/>
                      <a:ext cx="3217170" cy="2252805"/>
                      <a:chOff x="4983357" y="4244567"/>
                      <a:chExt cx="3217170" cy="2252805"/>
                    </a:xfrm>
                  </p:grpSpPr>
                  <p:grpSp>
                    <p:nvGrpSpPr>
                      <p:cNvPr id="9" name="Group 185"/>
                      <p:cNvGrpSpPr/>
                      <p:nvPr/>
                    </p:nvGrpSpPr>
                    <p:grpSpPr>
                      <a:xfrm>
                        <a:off x="4983357" y="4244567"/>
                        <a:ext cx="3217170" cy="2252805"/>
                        <a:chOff x="5012027" y="1674891"/>
                        <a:chExt cx="3217170" cy="2252805"/>
                      </a:xfrm>
                    </p:grpSpPr>
                    <p:sp>
                      <p:nvSpPr>
                        <p:cNvPr id="187" name="TextBox 186"/>
                        <p:cNvSpPr txBox="1"/>
                        <p:nvPr/>
                      </p:nvSpPr>
                      <p:spPr>
                        <a:xfrm>
                          <a:off x="5667469" y="3213980"/>
                          <a:ext cx="380246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-25000" dirty="0" smtClean="0"/>
                            <a:t>s</a:t>
                          </a:r>
                          <a:endParaRPr lang="en-US" sz="1400" dirty="0"/>
                        </a:p>
                      </p:txBody>
                    </p:sp>
                    <p:grpSp>
                      <p:nvGrpSpPr>
                        <p:cNvPr id="11" name="Group 183"/>
                        <p:cNvGrpSpPr/>
                        <p:nvPr/>
                      </p:nvGrpSpPr>
                      <p:grpSpPr>
                        <a:xfrm>
                          <a:off x="5012027" y="1674891"/>
                          <a:ext cx="3217170" cy="2252805"/>
                          <a:chOff x="5012027" y="1674891"/>
                          <a:chExt cx="3217170" cy="2252805"/>
                        </a:xfrm>
                      </p:grpSpPr>
                      <p:grpSp>
                        <p:nvGrpSpPr>
                          <p:cNvPr id="12" name="Group 179"/>
                          <p:cNvGrpSpPr/>
                          <p:nvPr/>
                        </p:nvGrpSpPr>
                        <p:grpSpPr>
                          <a:xfrm>
                            <a:off x="5012027" y="1674891"/>
                            <a:ext cx="3217170" cy="2252805"/>
                            <a:chOff x="5012027" y="1919334"/>
                            <a:chExt cx="3217170" cy="2252805"/>
                          </a:xfrm>
                        </p:grpSpPr>
                        <p:grpSp>
                          <p:nvGrpSpPr>
                            <p:cNvPr id="13" name="Group 176"/>
                            <p:cNvGrpSpPr/>
                            <p:nvPr/>
                          </p:nvGrpSpPr>
                          <p:grpSpPr>
                            <a:xfrm>
                              <a:off x="5470757" y="1936762"/>
                              <a:ext cx="2758440" cy="2235377"/>
                              <a:chOff x="5633720" y="3131820"/>
                              <a:chExt cx="2758440" cy="2235377"/>
                            </a:xfrm>
                          </p:grpSpPr>
                          <p:grpSp>
                            <p:nvGrpSpPr>
                              <p:cNvPr id="14" name="Group 164"/>
                              <p:cNvGrpSpPr/>
                              <p:nvPr/>
                            </p:nvGrpSpPr>
                            <p:grpSpPr>
                              <a:xfrm>
                                <a:off x="5633720" y="3131820"/>
                                <a:ext cx="2758440" cy="1524000"/>
                                <a:chOff x="5273040" y="2979420"/>
                                <a:chExt cx="2758440" cy="1524000"/>
                              </a:xfrm>
                            </p:grpSpPr>
                            <p:cxnSp>
                              <p:nvCxnSpPr>
                                <p:cNvPr id="196" name="Straight Connector 195"/>
                                <p:cNvCxnSpPr/>
                                <p:nvPr/>
                              </p:nvCxnSpPr>
                              <p:spPr bwMode="auto">
                                <a:xfrm rot="16200000" flipH="1">
                                  <a:off x="4522470" y="3737610"/>
                                  <a:ext cx="1524000" cy="7620"/>
                                </a:xfrm>
                                <a:prstGeom prst="line">
                                  <a:avLst/>
                                </a:prstGeom>
                                <a:solidFill>
                                  <a:srgbClr val="69102E"/>
                                </a:solidFill>
                                <a:ln w="38100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197" name="Straight Connector 196"/>
                                <p:cNvCxnSpPr/>
                                <p:nvPr/>
                              </p:nvCxnSpPr>
                              <p:spPr bwMode="auto">
                                <a:xfrm flipV="1">
                                  <a:off x="5273040" y="4472940"/>
                                  <a:ext cx="2758440" cy="17780"/>
                                </a:xfrm>
                                <a:prstGeom prst="line">
                                  <a:avLst/>
                                </a:prstGeom>
                                <a:solidFill>
                                  <a:srgbClr val="69102E"/>
                                </a:solidFill>
                                <a:ln w="38100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</p:spPr>
                            </p:cxnSp>
                          </p:grpSp>
                          <p:sp>
                            <p:nvSpPr>
                              <p:cNvPr id="195" name="Arc 194"/>
                              <p:cNvSpPr/>
                              <p:nvPr/>
                            </p:nvSpPr>
                            <p:spPr bwMode="auto">
                              <a:xfrm flipH="1">
                                <a:off x="6000921" y="3882428"/>
                                <a:ext cx="1493823" cy="1484769"/>
                              </a:xfrm>
                              <a:prstGeom prst="arc">
                                <a:avLst>
                                  <a:gd name="adj1" fmla="val 12807458"/>
                                  <a:gd name="adj2" fmla="val 0"/>
                                </a:avLst>
                              </a:prstGeom>
                              <a:noFill/>
                              <a:ln w="38100" cap="flat" cmpd="sng" algn="ctr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l" defTabSz="914400" rtl="0" eaLnBrk="0" fontAlgn="base" latinLnBrk="0" hangingPunct="0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endParaRPr kumimoji="0" lang="en-US" sz="24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92" name="TextBox 191"/>
                            <p:cNvSpPr txBox="1"/>
                            <p:nvPr/>
                          </p:nvSpPr>
                          <p:spPr>
                            <a:xfrm rot="16200000">
                              <a:off x="4630852" y="2300509"/>
                              <a:ext cx="1131682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1800" dirty="0" smtClean="0"/>
                                <a:t>-Im(Z)</a:t>
                              </a:r>
                              <a:endParaRPr lang="en-US" sz="1800" dirty="0"/>
                            </a:p>
                          </p:txBody>
                        </p:sp>
                        <p:sp>
                          <p:nvSpPr>
                            <p:cNvPr id="193" name="TextBox 192"/>
                            <p:cNvSpPr txBox="1"/>
                            <p:nvPr/>
                          </p:nvSpPr>
                          <p:spPr>
                            <a:xfrm>
                              <a:off x="6201624" y="3503692"/>
                              <a:ext cx="832919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1800" dirty="0" smtClean="0"/>
                                <a:t>Re(Z)</a:t>
                              </a:r>
                              <a:endParaRPr lang="en-US" sz="1800" dirty="0"/>
                            </a:p>
                          </p:txBody>
                        </p:sp>
                      </p:grpSp>
                      <p:sp>
                        <p:nvSpPr>
                          <p:cNvPr id="190" name="TextBox 189"/>
                          <p:cNvSpPr txBox="1"/>
                          <p:nvPr/>
                        </p:nvSpPr>
                        <p:spPr>
                          <a:xfrm>
                            <a:off x="7014926" y="3203417"/>
                            <a:ext cx="906855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400" dirty="0" smtClean="0"/>
                              <a:t>R</a:t>
                            </a:r>
                            <a:r>
                              <a:rPr lang="en-US" sz="1400" baseline="-25000" dirty="0" smtClean="0"/>
                              <a:t>s</a:t>
                            </a:r>
                            <a:r>
                              <a:rPr lang="en-US" sz="1400" dirty="0" smtClean="0"/>
                              <a:t> +</a:t>
                            </a:r>
                            <a:r>
                              <a:rPr lang="en-US" sz="1400" baseline="-25000" dirty="0" smtClean="0"/>
                              <a:t> </a:t>
                            </a:r>
                            <a:r>
                              <a:rPr lang="en-US" sz="1400" dirty="0" smtClean="0"/>
                              <a:t>R</a:t>
                            </a:r>
                            <a:r>
                              <a:rPr lang="en-US" sz="1400" baseline="-25000" dirty="0" smtClean="0"/>
                              <a:t>ct</a:t>
                            </a:r>
                            <a:endParaRPr lang="en-US" sz="1400" dirty="0"/>
                          </a:p>
                        </p:txBody>
                      </p:sp>
                    </p:grpSp>
                  </p:grpSp>
                  <p:sp>
                    <p:nvSpPr>
                      <p:cNvPr id="199" name="Freeform 198"/>
                      <p:cNvSpPr/>
                      <p:nvPr/>
                    </p:nvSpPr>
                    <p:spPr bwMode="auto">
                      <a:xfrm>
                        <a:off x="7162800" y="4972050"/>
                        <a:ext cx="850900" cy="478367"/>
                      </a:xfrm>
                      <a:custGeom>
                        <a:avLst/>
                        <a:gdLst>
                          <a:gd name="connsiteX0" fmla="*/ 0 w 850900"/>
                          <a:gd name="connsiteY0" fmla="*/ 355600 h 478367"/>
                          <a:gd name="connsiteX1" fmla="*/ 292100 w 850900"/>
                          <a:gd name="connsiteY1" fmla="*/ 419100 h 478367"/>
                          <a:gd name="connsiteX2" fmla="*/ 850900 w 850900"/>
                          <a:gd name="connsiteY2" fmla="*/ 0 h 4783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50900" h="478367">
                            <a:moveTo>
                              <a:pt x="0" y="355600"/>
                            </a:moveTo>
                            <a:cubicBezTo>
                              <a:pt x="75141" y="416983"/>
                              <a:pt x="150283" y="478367"/>
                              <a:pt x="292100" y="419100"/>
                            </a:cubicBezTo>
                            <a:cubicBezTo>
                              <a:pt x="433917" y="359833"/>
                              <a:pt x="642408" y="179916"/>
                              <a:pt x="850900" y="0"/>
                            </a:cubicBezTo>
                          </a:path>
                        </a:pathLst>
                      </a:custGeom>
                      <a:noFill/>
                      <a:ln w="38100" cap="flat" cmpd="sng" algn="ctr">
                        <a:solidFill>
                          <a:schemeClr val="accent3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endParaRPr>
                      </a:p>
                    </p:txBody>
                  </p:sp>
                </p:grpSp>
                <p:sp>
                  <p:nvSpPr>
                    <p:cNvPr id="201" name="TextBox 200"/>
                    <p:cNvSpPr txBox="1"/>
                    <p:nvPr/>
                  </p:nvSpPr>
                  <p:spPr>
                    <a:xfrm>
                      <a:off x="6033604" y="4584700"/>
                      <a:ext cx="92599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Kinetic</a:t>
                      </a:r>
                      <a:endParaRPr lang="en-US" sz="1600" dirty="0"/>
                    </a:p>
                  </p:txBody>
                </p:sp>
                <p:sp>
                  <p:nvSpPr>
                    <p:cNvPr id="202" name="TextBox 201"/>
                    <p:cNvSpPr txBox="1"/>
                    <p:nvPr/>
                  </p:nvSpPr>
                  <p:spPr>
                    <a:xfrm>
                      <a:off x="7429500" y="4572000"/>
                      <a:ext cx="1130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 smtClean="0"/>
                        <a:t>Diffusion</a:t>
                      </a:r>
                      <a:endParaRPr lang="en-US" sz="1600" dirty="0"/>
                    </a:p>
                  </p:txBody>
                </p:sp>
              </p:grpSp>
              <p:grpSp>
                <p:nvGrpSpPr>
                  <p:cNvPr id="15" name="Group 221"/>
                  <p:cNvGrpSpPr/>
                  <p:nvPr/>
                </p:nvGrpSpPr>
                <p:grpSpPr>
                  <a:xfrm>
                    <a:off x="4984867" y="1593410"/>
                    <a:ext cx="3217170" cy="2252805"/>
                    <a:chOff x="4984867" y="1593410"/>
                    <a:chExt cx="3217170" cy="2252805"/>
                  </a:xfrm>
                </p:grpSpPr>
                <p:grpSp>
                  <p:nvGrpSpPr>
                    <p:cNvPr id="17" name="Group 184"/>
                    <p:cNvGrpSpPr/>
                    <p:nvPr/>
                  </p:nvGrpSpPr>
                  <p:grpSpPr>
                    <a:xfrm>
                      <a:off x="4984867" y="1593410"/>
                      <a:ext cx="3217170" cy="2252805"/>
                      <a:chOff x="5012027" y="1674891"/>
                      <a:chExt cx="3217170" cy="2252805"/>
                    </a:xfrm>
                  </p:grpSpPr>
                  <p:sp>
                    <p:nvSpPr>
                      <p:cNvPr id="181" name="TextBox 180"/>
                      <p:cNvSpPr txBox="1"/>
                      <p:nvPr/>
                    </p:nvSpPr>
                    <p:spPr>
                      <a:xfrm>
                        <a:off x="5667469" y="3213980"/>
                        <a:ext cx="38024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dirty="0" smtClean="0"/>
                          <a:t>R</a:t>
                        </a:r>
                        <a:r>
                          <a:rPr lang="en-US" sz="1400" baseline="-25000" dirty="0" smtClean="0"/>
                          <a:t>s</a:t>
                        </a:r>
                        <a:endParaRPr lang="en-US" sz="1400" dirty="0"/>
                      </a:p>
                    </p:txBody>
                  </p:sp>
                  <p:grpSp>
                    <p:nvGrpSpPr>
                      <p:cNvPr id="18" name="Group 183"/>
                      <p:cNvGrpSpPr/>
                      <p:nvPr/>
                    </p:nvGrpSpPr>
                    <p:grpSpPr>
                      <a:xfrm>
                        <a:off x="5012027" y="1674891"/>
                        <a:ext cx="3217170" cy="2252805"/>
                        <a:chOff x="5012027" y="1674891"/>
                        <a:chExt cx="3217170" cy="2252805"/>
                      </a:xfrm>
                    </p:grpSpPr>
                    <p:grpSp>
                      <p:nvGrpSpPr>
                        <p:cNvPr id="20" name="Group 179"/>
                        <p:cNvGrpSpPr/>
                        <p:nvPr/>
                      </p:nvGrpSpPr>
                      <p:grpSpPr>
                        <a:xfrm>
                          <a:off x="5012027" y="1674891"/>
                          <a:ext cx="3217170" cy="2252805"/>
                          <a:chOff x="5012027" y="1919334"/>
                          <a:chExt cx="3217170" cy="2252805"/>
                        </a:xfrm>
                      </p:grpSpPr>
                      <p:grpSp>
                        <p:nvGrpSpPr>
                          <p:cNvPr id="22" name="Group 176"/>
                          <p:cNvGrpSpPr/>
                          <p:nvPr/>
                        </p:nvGrpSpPr>
                        <p:grpSpPr>
                          <a:xfrm>
                            <a:off x="5470757" y="1936762"/>
                            <a:ext cx="2758440" cy="2235377"/>
                            <a:chOff x="5633720" y="3131820"/>
                            <a:chExt cx="2758440" cy="2235377"/>
                          </a:xfrm>
                        </p:grpSpPr>
                        <p:grpSp>
                          <p:nvGrpSpPr>
                            <p:cNvPr id="25" name="Group 164"/>
                            <p:cNvGrpSpPr/>
                            <p:nvPr/>
                          </p:nvGrpSpPr>
                          <p:grpSpPr>
                            <a:xfrm>
                              <a:off x="5633720" y="3131820"/>
                              <a:ext cx="2758440" cy="1524000"/>
                              <a:chOff x="5273040" y="2979420"/>
                              <a:chExt cx="2758440" cy="1524000"/>
                            </a:xfrm>
                          </p:grpSpPr>
                          <p:cxnSp>
                            <p:nvCxnSpPr>
                              <p:cNvPr id="159" name="Straight Connector 158"/>
                              <p:cNvCxnSpPr/>
                              <p:nvPr/>
                            </p:nvCxnSpPr>
                            <p:spPr bwMode="auto">
                              <a:xfrm rot="16200000" flipH="1">
                                <a:off x="4522470" y="3737610"/>
                                <a:ext cx="1524000" cy="7620"/>
                              </a:xfrm>
                              <a:prstGeom prst="line">
                                <a:avLst/>
                              </a:prstGeom>
                              <a:solidFill>
                                <a:srgbClr val="69102E"/>
                              </a:solidFill>
                              <a:ln w="38100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162" name="Straight Connector 161"/>
                              <p:cNvCxnSpPr/>
                              <p:nvPr/>
                            </p:nvCxnSpPr>
                            <p:spPr bwMode="auto">
                              <a:xfrm flipV="1">
                                <a:off x="5273040" y="4472940"/>
                                <a:ext cx="2758440" cy="17780"/>
                              </a:xfrm>
                              <a:prstGeom prst="line">
                                <a:avLst/>
                              </a:prstGeom>
                              <a:solidFill>
                                <a:srgbClr val="69102E"/>
                              </a:solidFill>
                              <a:ln w="38100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</p:cxnSp>
                        </p:grpSp>
                        <p:sp>
                          <p:nvSpPr>
                            <p:cNvPr id="174" name="Arc 173"/>
                            <p:cNvSpPr/>
                            <p:nvPr/>
                          </p:nvSpPr>
                          <p:spPr bwMode="auto">
                            <a:xfrm flipH="1">
                              <a:off x="6000921" y="3882428"/>
                              <a:ext cx="1493823" cy="1484769"/>
                            </a:xfrm>
                            <a:prstGeom prst="arc">
                              <a:avLst>
                                <a:gd name="adj1" fmla="val 10879696"/>
                                <a:gd name="adj2" fmla="val 0"/>
                              </a:avLst>
                            </a:prstGeom>
                            <a:noFill/>
                            <a:ln w="38100" cap="flat" cmpd="sng" algn="ctr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rtlCol="0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indent="0" algn="l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24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8" name="TextBox 177"/>
                          <p:cNvSpPr txBox="1"/>
                          <p:nvPr/>
                        </p:nvSpPr>
                        <p:spPr>
                          <a:xfrm rot="16200000">
                            <a:off x="4630852" y="2300509"/>
                            <a:ext cx="113168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800" dirty="0" smtClean="0"/>
                              <a:t>-Im(Z)</a:t>
                            </a:r>
                            <a:endParaRPr lang="en-US" sz="1800" dirty="0"/>
                          </a:p>
                        </p:txBody>
                      </p:sp>
                      <p:sp>
                        <p:nvSpPr>
                          <p:cNvPr id="179" name="TextBox 178"/>
                          <p:cNvSpPr txBox="1"/>
                          <p:nvPr/>
                        </p:nvSpPr>
                        <p:spPr>
                          <a:xfrm>
                            <a:off x="6201624" y="3503692"/>
                            <a:ext cx="832919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800" dirty="0" smtClean="0"/>
                              <a:t>Re(Z)</a:t>
                            </a:r>
                            <a:endParaRPr lang="en-US" sz="1800" dirty="0"/>
                          </a:p>
                        </p:txBody>
                      </p:sp>
                    </p:grpSp>
                    <p:sp>
                      <p:nvSpPr>
                        <p:cNvPr id="183" name="TextBox 182"/>
                        <p:cNvSpPr txBox="1"/>
                        <p:nvPr/>
                      </p:nvSpPr>
                      <p:spPr>
                        <a:xfrm>
                          <a:off x="7014926" y="3203417"/>
                          <a:ext cx="906855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-25000" dirty="0" smtClean="0"/>
                            <a:t>s</a:t>
                          </a:r>
                          <a:r>
                            <a:rPr lang="en-US" sz="1400" dirty="0" smtClean="0"/>
                            <a:t> +</a:t>
                          </a:r>
                          <a:r>
                            <a:rPr lang="en-US" sz="1400" baseline="-25000" dirty="0" smtClean="0"/>
                            <a:t> </a:t>
                          </a:r>
                          <a:r>
                            <a:rPr lang="en-US" sz="1400" dirty="0" smtClean="0"/>
                            <a:t>R</a:t>
                          </a:r>
                          <a:r>
                            <a:rPr lang="en-US" sz="1400" baseline="-25000" dirty="0" smtClean="0"/>
                            <a:t>ct</a:t>
                          </a:r>
                          <a:endParaRPr lang="en-US" sz="1400" dirty="0"/>
                        </a:p>
                      </p:txBody>
                    </p:sp>
                  </p:grpSp>
                </p:grpSp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5448300" y="2527300"/>
                      <a:ext cx="18473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  <p:cxnSp>
                  <p:nvCxnSpPr>
                    <p:cNvPr id="217" name="Straight Arrow Connector 216"/>
                    <p:cNvCxnSpPr/>
                    <p:nvPr/>
                  </p:nvCxnSpPr>
                  <p:spPr bwMode="auto">
                    <a:xfrm>
                      <a:off x="6217920" y="2072640"/>
                      <a:ext cx="784860" cy="1588"/>
                    </a:xfrm>
                    <a:prstGeom prst="straightConnector1">
                      <a:avLst/>
                    </a:prstGeom>
                    <a:solidFill>
                      <a:srgbClr val="69102E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221" name="TextBox 220"/>
                    <p:cNvSpPr txBox="1"/>
                    <p:nvPr/>
                  </p:nvSpPr>
                  <p:spPr>
                    <a:xfrm>
                      <a:off x="6035040" y="1699260"/>
                      <a:ext cx="146955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dirty="0" smtClean="0"/>
                        <a:t>Decreasing </a:t>
                      </a:r>
                      <a:r>
                        <a:rPr lang="el-GR" sz="1400" dirty="0" smtClean="0"/>
                        <a:t>ω</a:t>
                      </a:r>
                      <a:endParaRPr lang="en-US" sz="1400" dirty="0"/>
                    </a:p>
                  </p:txBody>
                </p:sp>
              </p:grpSp>
            </p:grpSp>
            <p:grpSp>
              <p:nvGrpSpPr>
                <p:cNvPr id="27" name="Group 225"/>
                <p:cNvGrpSpPr/>
                <p:nvPr/>
              </p:nvGrpSpPr>
              <p:grpSpPr>
                <a:xfrm>
                  <a:off x="-850900" y="1938072"/>
                  <a:ext cx="4749800" cy="4454706"/>
                  <a:chOff x="-850900" y="1938072"/>
                  <a:chExt cx="4749800" cy="4454706"/>
                </a:xfrm>
              </p:grpSpPr>
              <p:grpSp>
                <p:nvGrpSpPr>
                  <p:cNvPr id="29" name="Group 156"/>
                  <p:cNvGrpSpPr/>
                  <p:nvPr/>
                </p:nvGrpSpPr>
                <p:grpSpPr>
                  <a:xfrm>
                    <a:off x="-850900" y="1938072"/>
                    <a:ext cx="3716003" cy="4454706"/>
                    <a:chOff x="-922417" y="1925372"/>
                    <a:chExt cx="5305550" cy="4454706"/>
                  </a:xfrm>
                </p:grpSpPr>
                <p:grpSp>
                  <p:nvGrpSpPr>
                    <p:cNvPr id="30" name="Group 154"/>
                    <p:cNvGrpSpPr/>
                    <p:nvPr/>
                  </p:nvGrpSpPr>
                  <p:grpSpPr>
                    <a:xfrm>
                      <a:off x="-922417" y="1925372"/>
                      <a:ext cx="5244394" cy="1992667"/>
                      <a:chOff x="-773656" y="1925372"/>
                      <a:chExt cx="5040731" cy="1992667"/>
                    </a:xfrm>
                  </p:grpSpPr>
                  <p:grpSp>
                    <p:nvGrpSpPr>
                      <p:cNvPr id="31" name="Group 67"/>
                      <p:cNvGrpSpPr/>
                      <p:nvPr/>
                    </p:nvGrpSpPr>
                    <p:grpSpPr>
                      <a:xfrm>
                        <a:off x="1104774" y="2165381"/>
                        <a:ext cx="3162301" cy="1752658"/>
                        <a:chOff x="1954416" y="2227247"/>
                        <a:chExt cx="3162301" cy="1752658"/>
                      </a:xfrm>
                    </p:grpSpPr>
                    <p:cxnSp>
                      <p:nvCxnSpPr>
                        <p:cNvPr id="16" name="Straight Connector 15"/>
                        <p:cNvCxnSpPr/>
                        <p:nvPr/>
                      </p:nvCxnSpPr>
                      <p:spPr bwMode="auto">
                        <a:xfrm flipV="1">
                          <a:off x="4355187" y="2399170"/>
                          <a:ext cx="523876" cy="3691"/>
                        </a:xfrm>
                        <a:prstGeom prst="line">
                          <a:avLst/>
                        </a:prstGeom>
                        <a:solidFill>
                          <a:srgbClr val="69102E"/>
                        </a:solidFill>
                        <a:ln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grpSp>
                      <p:nvGrpSpPr>
                        <p:cNvPr id="224" name="Group 66"/>
                        <p:cNvGrpSpPr/>
                        <p:nvPr/>
                      </p:nvGrpSpPr>
                      <p:grpSpPr>
                        <a:xfrm>
                          <a:off x="1954416" y="2227247"/>
                          <a:ext cx="3162301" cy="1752658"/>
                          <a:chOff x="523968" y="1512023"/>
                          <a:chExt cx="3162301" cy="1752658"/>
                        </a:xfrm>
                      </p:grpSpPr>
                      <p:grpSp>
                        <p:nvGrpSpPr>
                          <p:cNvPr id="226" name="Group 64"/>
                          <p:cNvGrpSpPr/>
                          <p:nvPr/>
                        </p:nvGrpSpPr>
                        <p:grpSpPr>
                          <a:xfrm>
                            <a:off x="523968" y="1512023"/>
                            <a:ext cx="3162301" cy="1355725"/>
                            <a:chOff x="342899" y="1647825"/>
                            <a:chExt cx="3162301" cy="1355725"/>
                          </a:xfrm>
                        </p:grpSpPr>
                        <p:cxnSp>
                          <p:nvCxnSpPr>
                            <p:cNvPr id="53" name="Straight Connector 52"/>
                            <p:cNvCxnSpPr/>
                            <p:nvPr/>
                          </p:nvCxnSpPr>
                          <p:spPr bwMode="auto">
                            <a:xfrm flipV="1">
                              <a:off x="342899" y="2349500"/>
                              <a:ext cx="161926" cy="3691"/>
                            </a:xfrm>
                            <a:prstGeom prst="line">
                              <a:avLst/>
                            </a:prstGeom>
                            <a:solidFill>
                              <a:srgbClr val="69102E"/>
                            </a:solidFill>
                            <a:ln w="2857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</p:cxnSp>
                        <p:grpSp>
                          <p:nvGrpSpPr>
                            <p:cNvPr id="227" name="Group 63"/>
                            <p:cNvGrpSpPr/>
                            <p:nvPr/>
                          </p:nvGrpSpPr>
                          <p:grpSpPr>
                            <a:xfrm>
                              <a:off x="495300" y="1647825"/>
                              <a:ext cx="3009900" cy="1355725"/>
                              <a:chOff x="495300" y="1647825"/>
                              <a:chExt cx="3009900" cy="1355725"/>
                            </a:xfrm>
                          </p:grpSpPr>
                          <p:sp>
                            <p:nvSpPr>
                              <p:cNvPr id="46" name="TextBox 45"/>
                              <p:cNvSpPr txBox="1"/>
                              <p:nvPr/>
                            </p:nvSpPr>
                            <p:spPr>
                              <a:xfrm>
                                <a:off x="495300" y="2171700"/>
                                <a:ext cx="790574" cy="369332"/>
                              </a:xfrm>
                              <a:prstGeom prst="rect">
                                <a:avLst/>
                              </a:prstGeom>
                              <a:noFill/>
                              <a:ln w="28575">
                                <a:solidFill>
                                  <a:schemeClr val="tx1"/>
                                </a:solidFill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1800" dirty="0" smtClean="0"/>
                                  <a:t>R</a:t>
                                </a:r>
                                <a:r>
                                  <a:rPr lang="en-US" sz="1800" baseline="-25000" dirty="0" smtClean="0"/>
                                  <a:t>s</a:t>
                                </a:r>
                                <a:endParaRPr lang="en-US" sz="1800" dirty="0"/>
                              </a:p>
                            </p:txBody>
                          </p:sp>
                          <p:grpSp>
                            <p:nvGrpSpPr>
                              <p:cNvPr id="228" name="Group 62"/>
                              <p:cNvGrpSpPr/>
                              <p:nvPr/>
                            </p:nvGrpSpPr>
                            <p:grpSpPr>
                              <a:xfrm>
                                <a:off x="1285874" y="1647825"/>
                                <a:ext cx="2219326" cy="1355725"/>
                                <a:chOff x="1285874" y="1647825"/>
                                <a:chExt cx="2219326" cy="1355725"/>
                              </a:xfrm>
                            </p:grpSpPr>
                            <p:sp>
                              <p:nvSpPr>
                                <p:cNvPr id="10" name="TextBox 9"/>
                                <p:cNvSpPr txBox="1"/>
                                <p:nvPr/>
                              </p:nvSpPr>
                              <p:spPr>
                                <a:xfrm>
                                  <a:off x="1962150" y="1647825"/>
                                  <a:ext cx="790574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solidFill>
                                    <a:schemeClr val="tx1"/>
                                  </a:solidFill>
                                </a:ln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1800" dirty="0" smtClean="0"/>
                                    <a:t>R</a:t>
                                  </a:r>
                                  <a:r>
                                    <a:rPr lang="en-US" sz="1800" baseline="-25000" dirty="0" smtClean="0"/>
                                    <a:t>ct</a:t>
                                  </a:r>
                                  <a:endParaRPr lang="en-US" sz="1800" dirty="0"/>
                                </a:p>
                              </p:txBody>
                            </p:sp>
                            <p:cxnSp>
                              <p:nvCxnSpPr>
                                <p:cNvPr id="19" name="Straight Connector 18"/>
                                <p:cNvCxnSpPr/>
                                <p:nvPr/>
                              </p:nvCxnSpPr>
                              <p:spPr bwMode="auto">
                                <a:xfrm flipV="1">
                                  <a:off x="1449704" y="1828800"/>
                                  <a:ext cx="523876" cy="3691"/>
                                </a:xfrm>
                                <a:prstGeom prst="line">
                                  <a:avLst/>
                                </a:prstGeom>
                                <a:solidFill>
                                  <a:srgbClr val="69102E"/>
                                </a:solidFill>
                                <a:ln w="2857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23" name="Straight Connector 22"/>
                                <p:cNvCxnSpPr/>
                                <p:nvPr/>
                              </p:nvCxnSpPr>
                              <p:spPr bwMode="auto">
                                <a:xfrm rot="16200000" flipH="1">
                                  <a:off x="918209" y="2350770"/>
                                  <a:ext cx="1066800" cy="7620"/>
                                </a:xfrm>
                                <a:prstGeom prst="line">
                                  <a:avLst/>
                                </a:prstGeom>
                                <a:solidFill>
                                  <a:srgbClr val="69102E"/>
                                </a:solidFill>
                                <a:ln w="2857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26" name="Straight Connector 25"/>
                                <p:cNvCxnSpPr/>
                                <p:nvPr/>
                              </p:nvCxnSpPr>
                              <p:spPr bwMode="auto">
                                <a:xfrm flipV="1">
                                  <a:off x="1447800" y="2870200"/>
                                  <a:ext cx="869950" cy="10160"/>
                                </a:xfrm>
                                <a:prstGeom prst="line">
                                  <a:avLst/>
                                </a:prstGeom>
                                <a:solidFill>
                                  <a:srgbClr val="69102E"/>
                                </a:solidFill>
                                <a:ln w="2857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48" name="Straight Connector 47"/>
                                <p:cNvCxnSpPr>
                                  <a:stCxn id="46" idx="3"/>
                                </p:cNvCxnSpPr>
                                <p:nvPr/>
                              </p:nvCxnSpPr>
                              <p:spPr bwMode="auto">
                                <a:xfrm flipV="1">
                                  <a:off x="1285874" y="2352675"/>
                                  <a:ext cx="161926" cy="3691"/>
                                </a:xfrm>
                                <a:prstGeom prst="line">
                                  <a:avLst/>
                                </a:prstGeom>
                                <a:solidFill>
                                  <a:srgbClr val="69102E"/>
                                </a:solidFill>
                                <a:ln w="28575" cap="flat" cmpd="sng" algn="ctr">
                                  <a:solidFill>
                                    <a:schemeClr val="tx1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</p:spPr>
                            </p:cxnSp>
                            <p:grpSp>
                              <p:nvGrpSpPr>
                                <p:cNvPr id="231" name="Group 61"/>
                                <p:cNvGrpSpPr/>
                                <p:nvPr/>
                              </p:nvGrpSpPr>
                              <p:grpSpPr>
                                <a:xfrm>
                                  <a:off x="2311400" y="1813560"/>
                                  <a:ext cx="1193800" cy="1189990"/>
                                  <a:chOff x="2311400" y="1813560"/>
                                  <a:chExt cx="1193800" cy="1189990"/>
                                </a:xfrm>
                              </p:grpSpPr>
                              <p:cxnSp>
                                <p:nvCxnSpPr>
                                  <p:cNvPr id="37" name="Straight Connector 36"/>
                                  <p:cNvCxnSpPr/>
                                  <p:nvPr/>
                                </p:nvCxnSpPr>
                                <p:spPr bwMode="auto">
                                  <a:xfrm rot="16200000" flipH="1">
                                    <a:off x="2174875" y="2860675"/>
                                    <a:ext cx="279400" cy="6350"/>
                                  </a:xfrm>
                                  <a:prstGeom prst="line">
                                    <a:avLst/>
                                  </a:prstGeom>
                                  <a:solidFill>
                                    <a:srgbClr val="69102E"/>
                                  </a:solidFill>
                                  <a:ln w="28575" cap="flat" cmpd="sng" algn="ctr">
                                    <a:solidFill>
                                      <a:schemeClr val="tx1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43" name="Straight Connector 42"/>
                                  <p:cNvCxnSpPr/>
                                  <p:nvPr/>
                                </p:nvCxnSpPr>
                                <p:spPr bwMode="auto">
                                  <a:xfrm rot="16200000" flipH="1">
                                    <a:off x="2276475" y="2860675"/>
                                    <a:ext cx="279400" cy="6350"/>
                                  </a:xfrm>
                                  <a:prstGeom prst="line">
                                    <a:avLst/>
                                  </a:prstGeom>
                                  <a:solidFill>
                                    <a:srgbClr val="69102E"/>
                                  </a:solidFill>
                                  <a:ln w="28575" cap="flat" cmpd="sng" algn="ctr">
                                    <a:solidFill>
                                      <a:schemeClr val="tx1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</p:spPr>
                              </p:cxnSp>
                              <p:grpSp>
                                <p:nvGrpSpPr>
                                  <p:cNvPr id="232" name="Group 60"/>
                                  <p:cNvGrpSpPr/>
                                  <p:nvPr/>
                                </p:nvGrpSpPr>
                                <p:grpSpPr>
                                  <a:xfrm>
                                    <a:off x="2406650" y="1813560"/>
                                    <a:ext cx="1098550" cy="1066800"/>
                                    <a:chOff x="2406650" y="1813560"/>
                                    <a:chExt cx="1098550" cy="1066800"/>
                                  </a:xfrm>
                                </p:grpSpPr>
                                <p:grpSp>
                                  <p:nvGrpSpPr>
                                    <p:cNvPr id="233" name="Group 5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406650" y="1813560"/>
                                      <a:ext cx="869950" cy="1066800"/>
                                      <a:chOff x="2406650" y="1813560"/>
                                      <a:chExt cx="869950" cy="1066800"/>
                                    </a:xfrm>
                                  </p:grpSpPr>
                                  <p:cxnSp>
                                    <p:nvCxnSpPr>
                                      <p:cNvPr id="24" name="Straight Connector 23"/>
                                      <p:cNvCxnSpPr/>
                                      <p:nvPr/>
                                    </p:nvCxnSpPr>
                                    <p:spPr bwMode="auto">
                                      <a:xfrm rot="16200000" flipH="1">
                                        <a:off x="2739390" y="2343150"/>
                                        <a:ext cx="1066800" cy="7620"/>
                                      </a:xfrm>
                                      <a:prstGeom prst="line">
                                        <a:avLst/>
                                      </a:prstGeom>
                                      <a:solidFill>
                                        <a:srgbClr val="69102E"/>
                                      </a:solidFill>
                                      <a:ln w="28575" cap="flat" cmpd="sng" algn="ctr">
                                        <a:solidFill>
                                          <a:schemeClr val="tx1"/>
                                        </a:solidFill>
                                        <a:prstDash val="solid"/>
                                        <a:round/>
                                        <a:headEnd type="none" w="med" len="med"/>
                                        <a:tailEnd type="none" w="med" len="med"/>
                                      </a:ln>
                                      <a:effectLst/>
                                    </p:spPr>
                                  </p:cxnSp>
                                  <p:cxnSp>
                                    <p:nvCxnSpPr>
                                      <p:cNvPr id="28" name="Straight Connector 27"/>
                                      <p:cNvCxnSpPr/>
                                      <p:nvPr/>
                                    </p:nvCxnSpPr>
                                    <p:spPr bwMode="auto">
                                      <a:xfrm>
                                        <a:off x="2406650" y="2870200"/>
                                        <a:ext cx="869950" cy="2540"/>
                                      </a:xfrm>
                                      <a:prstGeom prst="line">
                                        <a:avLst/>
                                      </a:prstGeom>
                                      <a:solidFill>
                                        <a:srgbClr val="69102E"/>
                                      </a:solidFill>
                                      <a:ln w="28575" cap="flat" cmpd="sng" algn="ctr">
                                        <a:solidFill>
                                          <a:schemeClr val="tx1"/>
                                        </a:solidFill>
                                        <a:prstDash val="solid"/>
                                        <a:round/>
                                        <a:headEnd type="none" w="med" len="med"/>
                                        <a:tailEnd type="none" w="med" len="med"/>
                                      </a:ln>
                                      <a:effectLst/>
                                    </p:spPr>
                                  </p:cxnSp>
                                </p:grpSp>
                                <p:cxnSp>
                                  <p:nvCxnSpPr>
                                    <p:cNvPr id="54" name="Straight Connector 53"/>
                                    <p:cNvCxnSpPr/>
                                    <p:nvPr/>
                                  </p:nvCxnSpPr>
                                  <p:spPr bwMode="auto">
                                    <a:xfrm>
                                      <a:off x="3259136" y="2361132"/>
                                      <a:ext cx="246064" cy="1068"/>
                                    </a:xfrm>
                                    <a:prstGeom prst="line">
                                      <a:avLst/>
                                    </a:prstGeom>
                                    <a:solidFill>
                                      <a:srgbClr val="69102E"/>
                                    </a:solidFill>
                                    <a:ln w="28575" cap="flat" cmpd="sng" algn="ctr">
                                      <a:solidFill>
                                        <a:schemeClr val="tx1"/>
                                      </a:solidFill>
                                      <a:prstDash val="solid"/>
                                      <a:round/>
                                      <a:headEnd type="none" w="med" len="med"/>
                                      <a:tailEnd type="none" w="med" len="med"/>
                                    </a:ln>
                                    <a:effectLst/>
                                  </p:spPr>
                                </p:cxnSp>
                              </p:grpSp>
                            </p:grpSp>
                          </p:grpSp>
                        </p:grpSp>
                      </p:grpSp>
                      <p:sp>
                        <p:nvSpPr>
                          <p:cNvPr id="66" name="TextBox 65"/>
                          <p:cNvSpPr txBox="1"/>
                          <p:nvPr/>
                        </p:nvSpPr>
                        <p:spPr>
                          <a:xfrm>
                            <a:off x="2235779" y="2895349"/>
                            <a:ext cx="647526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1800" dirty="0" err="1" smtClean="0"/>
                              <a:t>C</a:t>
                            </a:r>
                            <a:r>
                              <a:rPr lang="en-US" sz="1800" baseline="-25000" dirty="0" err="1" smtClean="0"/>
                              <a:t>d</a:t>
                            </a:r>
                            <a:endParaRPr lang="en-US" sz="1800" dirty="0"/>
                          </a:p>
                        </p:txBody>
                      </p:sp>
                    </p:grpSp>
                  </p:grpSp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-773656" y="1925372"/>
                        <a:ext cx="2457396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rPr>
                          <a:t>Randles Circuit</a:t>
                        </a:r>
                        <a:endPara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34" name="Group 155"/>
                    <p:cNvGrpSpPr/>
                    <p:nvPr/>
                  </p:nvGrpSpPr>
                  <p:grpSpPr>
                    <a:xfrm>
                      <a:off x="-922417" y="4211372"/>
                      <a:ext cx="5305550" cy="2168706"/>
                      <a:chOff x="-519402" y="4211372"/>
                      <a:chExt cx="4864374" cy="2168706"/>
                    </a:xfrm>
                  </p:grpSpPr>
                  <p:grpSp>
                    <p:nvGrpSpPr>
                      <p:cNvPr id="235" name="Group 150"/>
                      <p:cNvGrpSpPr/>
                      <p:nvPr/>
                    </p:nvGrpSpPr>
                    <p:grpSpPr>
                      <a:xfrm>
                        <a:off x="1176321" y="4696327"/>
                        <a:ext cx="3168651" cy="1683751"/>
                        <a:chOff x="1093771" y="3375527"/>
                        <a:chExt cx="3168651" cy="1683751"/>
                      </a:xfrm>
                    </p:grpSpPr>
                    <p:cxnSp>
                      <p:nvCxnSpPr>
                        <p:cNvPr id="105" name="Straight Connector 104"/>
                        <p:cNvCxnSpPr>
                          <a:endCxn id="78" idx="1"/>
                        </p:cNvCxnSpPr>
                        <p:nvPr/>
                      </p:nvCxnSpPr>
                      <p:spPr bwMode="auto">
                        <a:xfrm flipV="1">
                          <a:off x="2185988" y="3560193"/>
                          <a:ext cx="137733" cy="2157"/>
                        </a:xfrm>
                        <a:prstGeom prst="line">
                          <a:avLst/>
                        </a:prstGeom>
                        <a:solidFill>
                          <a:srgbClr val="69102E"/>
                        </a:solidFill>
                        <a:ln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grpSp>
                      <p:nvGrpSpPr>
                        <p:cNvPr id="236" name="Group 149"/>
                        <p:cNvGrpSpPr/>
                        <p:nvPr/>
                      </p:nvGrpSpPr>
                      <p:grpSpPr>
                        <a:xfrm>
                          <a:off x="1093771" y="3375527"/>
                          <a:ext cx="3168651" cy="1683751"/>
                          <a:chOff x="1093771" y="3375527"/>
                          <a:chExt cx="3168651" cy="1683751"/>
                        </a:xfrm>
                      </p:grpSpPr>
                      <p:grpSp>
                        <p:nvGrpSpPr>
                          <p:cNvPr id="237" name="Group 66"/>
                          <p:cNvGrpSpPr/>
                          <p:nvPr/>
                        </p:nvGrpSpPr>
                        <p:grpSpPr>
                          <a:xfrm>
                            <a:off x="1093771" y="3375527"/>
                            <a:ext cx="3168651" cy="1683751"/>
                            <a:chOff x="523968" y="1530130"/>
                            <a:chExt cx="3168651" cy="1683751"/>
                          </a:xfrm>
                        </p:grpSpPr>
                        <p:grpSp>
                          <p:nvGrpSpPr>
                            <p:cNvPr id="238" name="Group 64"/>
                            <p:cNvGrpSpPr/>
                            <p:nvPr/>
                          </p:nvGrpSpPr>
                          <p:grpSpPr>
                            <a:xfrm>
                              <a:off x="523968" y="1530130"/>
                              <a:ext cx="3168651" cy="1337618"/>
                              <a:chOff x="342899" y="1665932"/>
                              <a:chExt cx="3168651" cy="1337618"/>
                            </a:xfrm>
                          </p:grpSpPr>
                          <p:cxnSp>
                            <p:nvCxnSpPr>
                              <p:cNvPr id="74" name="Straight Connector 73"/>
                              <p:cNvCxnSpPr/>
                              <p:nvPr/>
                            </p:nvCxnSpPr>
                            <p:spPr bwMode="auto">
                              <a:xfrm flipV="1">
                                <a:off x="342899" y="2349500"/>
                                <a:ext cx="161926" cy="3691"/>
                              </a:xfrm>
                              <a:prstGeom prst="line">
                                <a:avLst/>
                              </a:prstGeom>
                              <a:solidFill>
                                <a:srgbClr val="69102E"/>
                              </a:solidFill>
                              <a:ln w="28575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</p:cxnSp>
                          <p:grpSp>
                            <p:nvGrpSpPr>
                              <p:cNvPr id="239" name="Group 63"/>
                              <p:cNvGrpSpPr/>
                              <p:nvPr/>
                            </p:nvGrpSpPr>
                            <p:grpSpPr>
                              <a:xfrm>
                                <a:off x="495300" y="1665932"/>
                                <a:ext cx="3016250" cy="1337618"/>
                                <a:chOff x="495300" y="1665932"/>
                                <a:chExt cx="3016250" cy="1337618"/>
                              </a:xfrm>
                            </p:grpSpPr>
                            <p:sp>
                              <p:nvSpPr>
                                <p:cNvPr id="76" name="TextBox 75"/>
                                <p:cNvSpPr txBox="1"/>
                                <p:nvPr/>
                              </p:nvSpPr>
                              <p:spPr>
                                <a:xfrm>
                                  <a:off x="495300" y="2171700"/>
                                  <a:ext cx="790574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 w="28575">
                                  <a:solidFill>
                                    <a:schemeClr val="tx1"/>
                                  </a:solidFill>
                                </a:ln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1800" dirty="0" smtClean="0"/>
                                    <a:t>R</a:t>
                                  </a:r>
                                  <a:r>
                                    <a:rPr lang="en-US" sz="1800" baseline="-25000" dirty="0" smtClean="0"/>
                                    <a:t>s</a:t>
                                  </a:r>
                                  <a:endParaRPr lang="en-US" sz="1800" dirty="0"/>
                                </a:p>
                              </p:txBody>
                            </p:sp>
                            <p:grpSp>
                              <p:nvGrpSpPr>
                                <p:cNvPr id="240" name="Group 62"/>
                                <p:cNvGrpSpPr/>
                                <p:nvPr/>
                              </p:nvGrpSpPr>
                              <p:grpSpPr>
                                <a:xfrm>
                                  <a:off x="1285874" y="1665932"/>
                                  <a:ext cx="2225676" cy="1337618"/>
                                  <a:chOff x="1285874" y="1665932"/>
                                  <a:chExt cx="2225676" cy="1337618"/>
                                </a:xfrm>
                              </p:grpSpPr>
                              <p:sp>
                                <p:nvSpPr>
                                  <p:cNvPr id="78" name="TextBox 9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572849" y="1665932"/>
                                    <a:ext cx="790574" cy="36933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28575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en-US" sz="1800" dirty="0" smtClean="0"/>
                                      <a:t>R</a:t>
                                    </a:r>
                                    <a:r>
                                      <a:rPr lang="en-US" sz="1800" baseline="-25000" dirty="0" smtClean="0"/>
                                      <a:t>ct</a:t>
                                    </a:r>
                                    <a:endParaRPr lang="en-US" sz="1800" dirty="0"/>
                                  </a:p>
                                </p:txBody>
                              </p:sp>
                              <p:cxnSp>
                                <p:nvCxnSpPr>
                                  <p:cNvPr id="80" name="Straight Connector 79"/>
                                  <p:cNvCxnSpPr/>
                                  <p:nvPr/>
                                </p:nvCxnSpPr>
                                <p:spPr bwMode="auto">
                                  <a:xfrm rot="16200000" flipH="1">
                                    <a:off x="932422" y="2364979"/>
                                    <a:ext cx="1039983" cy="6015"/>
                                  </a:xfrm>
                                  <a:prstGeom prst="line">
                                    <a:avLst/>
                                  </a:prstGeom>
                                  <a:solidFill>
                                    <a:srgbClr val="69102E"/>
                                  </a:solidFill>
                                  <a:ln w="28575" cap="flat" cmpd="sng" algn="ctr">
                                    <a:solidFill>
                                      <a:schemeClr val="tx1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81" name="Straight Connector 80"/>
                                  <p:cNvCxnSpPr/>
                                  <p:nvPr/>
                                </p:nvCxnSpPr>
                                <p:spPr bwMode="auto">
                                  <a:xfrm flipV="1">
                                    <a:off x="1447800" y="2870200"/>
                                    <a:ext cx="869950" cy="10160"/>
                                  </a:xfrm>
                                  <a:prstGeom prst="line">
                                    <a:avLst/>
                                  </a:prstGeom>
                                  <a:solidFill>
                                    <a:srgbClr val="69102E"/>
                                  </a:solidFill>
                                  <a:ln w="28575" cap="flat" cmpd="sng" algn="ctr">
                                    <a:solidFill>
                                      <a:schemeClr val="tx1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</p:spPr>
                              </p:cxnSp>
                              <p:cxnSp>
                                <p:nvCxnSpPr>
                                  <p:cNvPr id="82" name="Straight Connector 81"/>
                                  <p:cNvCxnSpPr>
                                    <a:stCxn id="76" idx="3"/>
                                  </p:cNvCxnSpPr>
                                  <p:nvPr/>
                                </p:nvCxnSpPr>
                                <p:spPr bwMode="auto">
                                  <a:xfrm flipV="1">
                                    <a:off x="1285874" y="2352675"/>
                                    <a:ext cx="161926" cy="3691"/>
                                  </a:xfrm>
                                  <a:prstGeom prst="line">
                                    <a:avLst/>
                                  </a:prstGeom>
                                  <a:solidFill>
                                    <a:srgbClr val="69102E"/>
                                  </a:solidFill>
                                  <a:ln w="28575" cap="flat" cmpd="sng" algn="ctr">
                                    <a:solidFill>
                                      <a:schemeClr val="tx1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</p:spPr>
                              </p:cxnSp>
                              <p:grpSp>
                                <p:nvGrpSpPr>
                                  <p:cNvPr id="241" name="Group 61"/>
                                  <p:cNvGrpSpPr/>
                                  <p:nvPr/>
                                </p:nvGrpSpPr>
                                <p:grpSpPr>
                                  <a:xfrm>
                                    <a:off x="2311400" y="1838468"/>
                                    <a:ext cx="1200150" cy="1165082"/>
                                    <a:chOff x="2311400" y="1838468"/>
                                    <a:chExt cx="1200150" cy="1165082"/>
                                  </a:xfrm>
                                </p:grpSpPr>
                                <p:cxnSp>
                                  <p:nvCxnSpPr>
                                    <p:cNvPr id="84" name="Straight Connector 83"/>
                                    <p:cNvCxnSpPr/>
                                    <p:nvPr/>
                                  </p:nvCxnSpPr>
                                  <p:spPr bwMode="auto">
                                    <a:xfrm rot="16200000" flipH="1">
                                      <a:off x="2174875" y="2860675"/>
                                      <a:ext cx="279400" cy="6350"/>
                                    </a:xfrm>
                                    <a:prstGeom prst="line">
                                      <a:avLst/>
                                    </a:prstGeom>
                                    <a:solidFill>
                                      <a:srgbClr val="69102E"/>
                                    </a:solidFill>
                                    <a:ln w="28575" cap="flat" cmpd="sng" algn="ctr">
                                      <a:solidFill>
                                        <a:schemeClr val="tx1"/>
                                      </a:solidFill>
                                      <a:prstDash val="solid"/>
                                      <a:round/>
                                      <a:headEnd type="none" w="med" len="med"/>
                                      <a:tailEnd type="none" w="med" len="med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85" name="Straight Connector 84"/>
                                    <p:cNvCxnSpPr/>
                                    <p:nvPr/>
                                  </p:nvCxnSpPr>
                                  <p:spPr bwMode="auto">
                                    <a:xfrm rot="16200000" flipH="1">
                                      <a:off x="2276475" y="2860675"/>
                                      <a:ext cx="279400" cy="6350"/>
                                    </a:xfrm>
                                    <a:prstGeom prst="line">
                                      <a:avLst/>
                                    </a:prstGeom>
                                    <a:solidFill>
                                      <a:srgbClr val="69102E"/>
                                    </a:solidFill>
                                    <a:ln w="28575" cap="flat" cmpd="sng" algn="ctr">
                                      <a:solidFill>
                                        <a:schemeClr val="tx1"/>
                                      </a:solidFill>
                                      <a:prstDash val="solid"/>
                                      <a:round/>
                                      <a:headEnd type="none" w="med" len="med"/>
                                      <a:tailEnd type="none" w="med" len="med"/>
                                    </a:ln>
                                    <a:effectLst/>
                                  </p:spPr>
                                </p:cxnSp>
                                <p:grpSp>
                                  <p:nvGrpSpPr>
                                    <p:cNvPr id="242" name="Group 6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406650" y="1838468"/>
                                      <a:ext cx="1104900" cy="1041892"/>
                                      <a:chOff x="2406650" y="1838468"/>
                                      <a:chExt cx="1104900" cy="1041892"/>
                                    </a:xfrm>
                                  </p:grpSpPr>
                                  <p:grpSp>
                                    <p:nvGrpSpPr>
                                      <p:cNvPr id="243" name="Group 5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406650" y="1838468"/>
                                        <a:ext cx="869950" cy="1041892"/>
                                        <a:chOff x="2406650" y="1838468"/>
                                        <a:chExt cx="869950" cy="1041892"/>
                                      </a:xfrm>
                                    </p:grpSpPr>
                                    <p:cxnSp>
                                      <p:nvCxnSpPr>
                                        <p:cNvPr id="89" name="Straight Connector 88"/>
                                        <p:cNvCxnSpPr/>
                                        <p:nvPr/>
                                      </p:nvCxnSpPr>
                                      <p:spPr bwMode="auto">
                                        <a:xfrm rot="16200000" flipH="1">
                                          <a:off x="2750502" y="2354262"/>
                                          <a:ext cx="1041892" cy="10303"/>
                                        </a:xfrm>
                                        <a:prstGeom prst="line">
                                          <a:avLst/>
                                        </a:prstGeom>
                                        <a:solidFill>
                                          <a:srgbClr val="69102E"/>
                                        </a:solidFill>
                                        <a:ln w="28575" cap="flat" cmpd="sng" algn="ctr">
                                          <a:solidFill>
                                            <a:schemeClr val="tx1"/>
                                          </a:solidFill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</p:cxnSp>
                                    <p:cxnSp>
                                      <p:nvCxnSpPr>
                                        <p:cNvPr id="90" name="Straight Connector 89"/>
                                        <p:cNvCxnSpPr/>
                                        <p:nvPr/>
                                      </p:nvCxnSpPr>
                                      <p:spPr bwMode="auto">
                                        <a:xfrm>
                                          <a:off x="2406650" y="2870200"/>
                                          <a:ext cx="869950" cy="2540"/>
                                        </a:xfrm>
                                        <a:prstGeom prst="line">
                                          <a:avLst/>
                                        </a:prstGeom>
                                        <a:solidFill>
                                          <a:srgbClr val="69102E"/>
                                        </a:solidFill>
                                        <a:ln w="28575" cap="flat" cmpd="sng" algn="ctr">
                                          <a:solidFill>
                                            <a:schemeClr val="tx1"/>
                                          </a:solidFill>
                                          <a:prstDash val="solid"/>
                                          <a:round/>
                                          <a:headEnd type="none" w="med" len="med"/>
                                          <a:tailEnd type="none" w="med" len="med"/>
                                        </a:ln>
                                        <a:effectLst/>
                                      </p:spPr>
                                    </p:cxnSp>
                                  </p:grpSp>
                                  <p:cxnSp>
                                    <p:nvCxnSpPr>
                                      <p:cNvPr id="88" name="Straight Connector 87"/>
                                      <p:cNvCxnSpPr/>
                                      <p:nvPr/>
                                    </p:nvCxnSpPr>
                                    <p:spPr bwMode="auto">
                                      <a:xfrm>
                                        <a:off x="3265486" y="2361132"/>
                                        <a:ext cx="246064" cy="1068"/>
                                      </a:xfrm>
                                      <a:prstGeom prst="line">
                                        <a:avLst/>
                                      </a:prstGeom>
                                      <a:solidFill>
                                        <a:srgbClr val="69102E"/>
                                      </a:solidFill>
                                      <a:ln w="28575" cap="flat" cmpd="sng" algn="ctr">
                                        <a:solidFill>
                                          <a:schemeClr val="tx1"/>
                                        </a:solidFill>
                                        <a:prstDash val="solid"/>
                                        <a:round/>
                                        <a:headEnd type="none" w="med" len="med"/>
                                        <a:tailEnd type="none" w="med" len="med"/>
                                      </a:ln>
                                      <a:effectLst/>
                                    </p:spPr>
                                  </p:cxnSp>
                                </p:grpSp>
                              </p:grpSp>
                            </p:grpSp>
                          </p:grpSp>
                        </p:grpSp>
                        <p:sp>
                          <p:nvSpPr>
                            <p:cNvPr id="73" name="TextBox 72"/>
                            <p:cNvSpPr txBox="1"/>
                            <p:nvPr/>
                          </p:nvSpPr>
                          <p:spPr>
                            <a:xfrm>
                              <a:off x="2269567" y="2844549"/>
                              <a:ext cx="574865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1800" dirty="0" err="1" smtClean="0"/>
                                <a:t>C</a:t>
                              </a:r>
                              <a:r>
                                <a:rPr lang="en-US" sz="1800" baseline="-25000" dirty="0" err="1" smtClean="0"/>
                                <a:t>d</a:t>
                              </a:r>
                              <a:endParaRPr lang="en-US" sz="1800" dirty="0"/>
                            </a:p>
                          </p:txBody>
                        </p:sp>
                      </p:grpSp>
                      <p:sp>
                        <p:nvSpPr>
                          <p:cNvPr id="92" name="TextBox 9"/>
                          <p:cNvSpPr txBox="1"/>
                          <p:nvPr/>
                        </p:nvSpPr>
                        <p:spPr>
                          <a:xfrm>
                            <a:off x="3226617" y="3376723"/>
                            <a:ext cx="584891" cy="369332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800" dirty="0" smtClean="0"/>
                              <a:t>Z</a:t>
                            </a:r>
                            <a:endParaRPr lang="en-US" sz="1800" dirty="0"/>
                          </a:p>
                        </p:txBody>
                      </p:sp>
                      <p:cxnSp>
                        <p:nvCxnSpPr>
                          <p:cNvPr id="120" name="Straight Connector 119"/>
                          <p:cNvCxnSpPr/>
                          <p:nvPr/>
                        </p:nvCxnSpPr>
                        <p:spPr bwMode="auto">
                          <a:xfrm rot="10800000">
                            <a:off x="3816271" y="3560597"/>
                            <a:ext cx="191373" cy="1755"/>
                          </a:xfrm>
                          <a:prstGeom prst="line">
                            <a:avLst/>
                          </a:prstGeom>
                          <a:solidFill>
                            <a:srgbClr val="69102E"/>
                          </a:solidFill>
                          <a:ln w="285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</p:cxnSp>
                      <p:cxnSp>
                        <p:nvCxnSpPr>
                          <p:cNvPr id="125" name="Straight Connector 124"/>
                          <p:cNvCxnSpPr>
                            <a:stCxn id="78" idx="3"/>
                            <a:endCxn id="92" idx="1"/>
                          </p:cNvCxnSpPr>
                          <p:nvPr/>
                        </p:nvCxnSpPr>
                        <p:spPr bwMode="auto">
                          <a:xfrm>
                            <a:off x="3114295" y="3560193"/>
                            <a:ext cx="112322" cy="1196"/>
                          </a:xfrm>
                          <a:prstGeom prst="line">
                            <a:avLst/>
                          </a:prstGeom>
                          <a:solidFill>
                            <a:srgbClr val="69102E"/>
                          </a:solidFill>
                          <a:ln w="2857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</p:cxnSp>
                    </p:grpSp>
                  </p:grpSp>
                  <p:sp>
                    <p:nvSpPr>
                      <p:cNvPr id="154" name="TextBox 153"/>
                      <p:cNvSpPr txBox="1"/>
                      <p:nvPr/>
                    </p:nvSpPr>
                    <p:spPr>
                      <a:xfrm>
                        <a:off x="-519402" y="4211372"/>
                        <a:ext cx="2393961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rPr>
                          <a:t>Warburg Circuit</a:t>
                        </a:r>
                        <a:endParaRPr 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25" name="Right Arrow 224"/>
                  <p:cNvSpPr/>
                  <p:nvPr/>
                </p:nvSpPr>
                <p:spPr bwMode="auto">
                  <a:xfrm>
                    <a:off x="3213100" y="5031844"/>
                    <a:ext cx="685800" cy="601928"/>
                  </a:xfrm>
                  <a:prstGeom prst="rightArrow">
                    <a:avLst/>
                  </a:prstGeom>
                  <a:gradFill flip="none" rotWithShape="1">
                    <a:gsLst>
                      <a:gs pos="32000">
                        <a:schemeClr val="accent1">
                          <a:lumMod val="75000"/>
                          <a:alpha val="74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85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/>
                    </a:endParaRPr>
                  </a:p>
                </p:txBody>
              </p:sp>
            </p:grpSp>
          </p:grpSp>
          <p:sp>
            <p:nvSpPr>
              <p:cNvPr id="229" name="TextBox 228"/>
              <p:cNvSpPr txBox="1"/>
              <p:nvPr/>
            </p:nvSpPr>
            <p:spPr>
              <a:xfrm>
                <a:off x="1308100" y="1600200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 smtClean="0">
                    <a:solidFill>
                      <a:srgbClr val="00B050"/>
                    </a:solidFill>
                  </a:rPr>
                  <a:t>Circuit Model</a:t>
                </a:r>
                <a:endParaRPr lang="en-US" sz="2400" b="1" u="sng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>
              <a:off x="5168900" y="1600200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00B050"/>
                  </a:solidFill>
                </a:rPr>
                <a:t>Nyquist Plot</a:t>
              </a:r>
              <a:endParaRPr lang="en-US" sz="2400" b="1" u="sng" dirty="0">
                <a:solidFill>
                  <a:srgbClr val="00B050"/>
                </a:solidFill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52400" y="6477000"/>
            <a:ext cx="5257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Verma</a:t>
            </a:r>
            <a:r>
              <a:rPr lang="en-US" sz="1400" dirty="0" smtClean="0"/>
              <a:t>, Applied Project Defense. June 2011</a:t>
            </a:r>
            <a:endParaRPr lang="en-US" sz="1400" dirty="0"/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4" name="Right Arrow 103"/>
          <p:cNvSpPr/>
          <p:nvPr/>
        </p:nvSpPr>
        <p:spPr bwMode="auto">
          <a:xfrm>
            <a:off x="3962400" y="2522272"/>
            <a:ext cx="685800" cy="601928"/>
          </a:xfrm>
          <a:prstGeom prst="rightArrow">
            <a:avLst/>
          </a:prstGeom>
          <a:gradFill flip="none" rotWithShape="1">
            <a:gsLst>
              <a:gs pos="3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023360" y="3063239"/>
            <a:ext cx="548640" cy="36576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04800" y="3924300"/>
            <a:ext cx="2704011" cy="190500"/>
          </a:xfrm>
          <a:prstGeom prst="rect">
            <a:avLst/>
          </a:prstGeom>
          <a:gradFill>
            <a:gsLst>
              <a:gs pos="26000">
                <a:schemeClr val="bg2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33400" y="3200398"/>
            <a:ext cx="350520" cy="762001"/>
            <a:chOff x="5943600" y="5137310"/>
            <a:chExt cx="533400" cy="1111090"/>
          </a:xfrm>
        </p:grpSpPr>
        <p:sp>
          <p:nvSpPr>
            <p:cNvPr id="30" name="L-Shape 29"/>
            <p:cNvSpPr/>
            <p:nvPr/>
          </p:nvSpPr>
          <p:spPr>
            <a:xfrm rot="18933301">
              <a:off x="5943600" y="5137310"/>
              <a:ext cx="533400" cy="533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0" y="5638800"/>
              <a:ext cx="2286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71600" y="3200400"/>
            <a:ext cx="350520" cy="762001"/>
            <a:chOff x="5943600" y="5137310"/>
            <a:chExt cx="533400" cy="1111090"/>
          </a:xfrm>
        </p:grpSpPr>
        <p:sp>
          <p:nvSpPr>
            <p:cNvPr id="34" name="L-Shape 33"/>
            <p:cNvSpPr/>
            <p:nvPr/>
          </p:nvSpPr>
          <p:spPr>
            <a:xfrm rot="18933301">
              <a:off x="5943600" y="5137310"/>
              <a:ext cx="533400" cy="533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5638800"/>
              <a:ext cx="2286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86000" y="3200400"/>
            <a:ext cx="350520" cy="762001"/>
            <a:chOff x="5943600" y="5137310"/>
            <a:chExt cx="533400" cy="1111090"/>
          </a:xfrm>
        </p:grpSpPr>
        <p:sp>
          <p:nvSpPr>
            <p:cNvPr id="38" name="L-Shape 37"/>
            <p:cNvSpPr/>
            <p:nvPr/>
          </p:nvSpPr>
          <p:spPr>
            <a:xfrm rot="18933301">
              <a:off x="5943600" y="5137310"/>
              <a:ext cx="533400" cy="533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96000" y="5638800"/>
              <a:ext cx="2286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3886200" y="3924302"/>
            <a:ext cx="2704011" cy="190500"/>
          </a:xfrm>
          <a:prstGeom prst="rect">
            <a:avLst/>
          </a:prstGeom>
          <a:gradFill>
            <a:gsLst>
              <a:gs pos="26000">
                <a:schemeClr val="bg2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114800" y="3200400"/>
            <a:ext cx="350520" cy="762001"/>
            <a:chOff x="5943600" y="5137310"/>
            <a:chExt cx="533400" cy="1111090"/>
          </a:xfrm>
        </p:grpSpPr>
        <p:sp>
          <p:nvSpPr>
            <p:cNvPr id="44" name="L-Shape 43"/>
            <p:cNvSpPr/>
            <p:nvPr/>
          </p:nvSpPr>
          <p:spPr>
            <a:xfrm rot="18933301">
              <a:off x="5943600" y="5137310"/>
              <a:ext cx="533400" cy="533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96000" y="5638800"/>
              <a:ext cx="2286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53000" y="3200402"/>
            <a:ext cx="350520" cy="762001"/>
            <a:chOff x="5943600" y="5137310"/>
            <a:chExt cx="533400" cy="1111090"/>
          </a:xfrm>
        </p:grpSpPr>
        <p:sp>
          <p:nvSpPr>
            <p:cNvPr id="47" name="L-Shape 46"/>
            <p:cNvSpPr/>
            <p:nvPr/>
          </p:nvSpPr>
          <p:spPr>
            <a:xfrm rot="18933301">
              <a:off x="5943600" y="5137310"/>
              <a:ext cx="533400" cy="533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000" y="5638800"/>
              <a:ext cx="2286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67400" y="3200402"/>
            <a:ext cx="350520" cy="762001"/>
            <a:chOff x="5943600" y="5137310"/>
            <a:chExt cx="533400" cy="1111090"/>
          </a:xfrm>
        </p:grpSpPr>
        <p:sp>
          <p:nvSpPr>
            <p:cNvPr id="50" name="L-Shape 49"/>
            <p:cNvSpPr/>
            <p:nvPr/>
          </p:nvSpPr>
          <p:spPr>
            <a:xfrm rot="18933301">
              <a:off x="5943600" y="5137310"/>
              <a:ext cx="533400" cy="533400"/>
            </a:xfrm>
            <a:prstGeom prst="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96000" y="5638800"/>
              <a:ext cx="2286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Isosceles Triangle 51"/>
          <p:cNvSpPr/>
          <p:nvPr/>
        </p:nvSpPr>
        <p:spPr>
          <a:xfrm rot="10800000">
            <a:off x="4861560" y="3048000"/>
            <a:ext cx="548640" cy="36576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 rot="10800000">
            <a:off x="5775960" y="3048000"/>
            <a:ext cx="548640" cy="365760"/>
          </a:xfrm>
          <a:prstGeom prst="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 bwMode="auto">
          <a:xfrm>
            <a:off x="3124200" y="3208072"/>
            <a:ext cx="685800" cy="60192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" y="41910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Protein Recognition Elements immobilized to Gold Working Electrode (baseline impedance as measured by blank solution)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4114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Target binds to recognition elements, increasing impedance from baseline.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30942" y="2438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Z= baseline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36141" y="2450068"/>
            <a:ext cx="17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 ˃ baseline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Paper 1: Electrochemical Activity of the Catecholamines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From Optimization of Experiments data:</a:t>
            </a:r>
          </a:p>
          <a:p>
            <a:pPr lvl="1"/>
            <a:r>
              <a:rPr lang="en-US" dirty="0" smtClean="0"/>
              <a:t>CV, AMP-it, and SWV data for each catecholamine</a:t>
            </a:r>
          </a:p>
          <a:p>
            <a:r>
              <a:rPr lang="en-US" dirty="0" smtClean="0"/>
              <a:t>What I’m missing:</a:t>
            </a:r>
          </a:p>
          <a:p>
            <a:pPr lvl="1"/>
            <a:r>
              <a:rPr lang="en-US" dirty="0" smtClean="0"/>
              <a:t>Blood data for needle set up (Katherine </a:t>
            </a:r>
            <a:r>
              <a:rPr lang="en-US" dirty="0" err="1" smtClean="0"/>
              <a:t>Ruh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5579B88-390E-4A79-9303-144DEA1A22C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3" cstate="print"/>
          <a:srcRect l="9211" t="6109" b="14454"/>
          <a:stretch>
            <a:fillRect/>
          </a:stretch>
        </p:blipFill>
        <p:spPr bwMode="auto">
          <a:xfrm>
            <a:off x="1594566" y="3675978"/>
            <a:ext cx="3630172" cy="273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581400"/>
            <a:ext cx="144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Figure at Right.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 AMP i-t of [DAHCl] Gradient at 0.8V potential plotting Current  (0.1 mA) v. Time (s) This simulates a continuous time sensing assay.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7642" y="6336268"/>
            <a:ext cx="98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30922" y="4821457"/>
            <a:ext cx="18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(1E-04 A)</a:t>
            </a:r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5227417" y="3429000"/>
            <a:ext cx="3916583" cy="3429000"/>
            <a:chOff x="5227417" y="3429000"/>
            <a:chExt cx="3916583" cy="342900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5772" r="18780" b="7951"/>
            <a:stretch>
              <a:fillRect/>
            </a:stretch>
          </p:blipFill>
          <p:spPr bwMode="auto">
            <a:xfrm>
              <a:off x="5481494" y="3429000"/>
              <a:ext cx="3662506" cy="221174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553200" y="55742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Potential (V)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462938" y="4345880"/>
              <a:ext cx="1898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Current (1E-04 A)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5780782"/>
              <a:ext cx="3733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Figure 9. </a:t>
              </a: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SWV assay  of [NE] Gradient at 30 Hz plotting Current  (0.1 mA) v. Potential (V). Essentially is a more sensitive CV.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 2: Enzymatic Activity of PNMT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Characterization of PNMT + Norepinephrine + SAM (co-factor)</a:t>
            </a:r>
          </a:p>
          <a:p>
            <a:pPr lvl="1"/>
            <a:r>
              <a:rPr lang="en-US" dirty="0" smtClean="0"/>
              <a:t>AMP-it &amp; CV</a:t>
            </a:r>
          </a:p>
          <a:p>
            <a:r>
              <a:rPr lang="en-US" dirty="0" smtClean="0"/>
              <a:t>What I’m missing:</a:t>
            </a:r>
          </a:p>
          <a:p>
            <a:pPr lvl="1"/>
            <a:r>
              <a:rPr lang="en-US" dirty="0" smtClean="0"/>
              <a:t>Replication of [NE] Gradient using AMP-it</a:t>
            </a:r>
          </a:p>
          <a:p>
            <a:pPr lvl="1"/>
            <a:r>
              <a:rPr lang="en-US" dirty="0" smtClean="0"/>
              <a:t>AMP-it [NE] Gradient in blood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55579B88-390E-4A79-9303-144DEA1A22C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197" b="9197"/>
          <a:stretch>
            <a:fillRect/>
          </a:stretch>
        </p:blipFill>
        <p:spPr bwMode="auto">
          <a:xfrm>
            <a:off x="1981200" y="3505200"/>
            <a:ext cx="4724400" cy="333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47199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100mM Ferricyanide + PNMT&amp;SAM @ 0.49V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8100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100mM Ferricyanide + PNMT&amp;SAM @ 0.49V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63246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100mM Ferrocyanide + PNMT&amp;SAM @ -0.185V 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61722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100mM Ferrocyanide + PNMT&amp;SAM @ -0.185V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6477000"/>
            <a:ext cx="98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923589" y="4821457"/>
            <a:ext cx="18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(1E-05 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3657600"/>
            <a:ext cx="198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Figure at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Left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 AMP i-t of injected [NE] Gradient with PNMT and SAM in solution at 0.49 and -0.185V potential plotting Current  (0.1 mA) v. Time (s) This simulates a continuous time sensing assay.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43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Paper 3: Protein Activity &amp; Detection for all Catecholamines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810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Saving for 4+1</a:t>
            </a:r>
          </a:p>
          <a:p>
            <a:r>
              <a:rPr lang="en-US" dirty="0" smtClean="0"/>
              <a:t>Using EIS to detect the catecholamines (each catecholamine has its own protein)</a:t>
            </a:r>
          </a:p>
          <a:p>
            <a:pPr lvl="1"/>
            <a:r>
              <a:rPr lang="en-US" dirty="0" smtClean="0"/>
              <a:t>Hopefully, ready for integration of all catecholamines =&gt; Multiplexing</a:t>
            </a:r>
          </a:p>
          <a:p>
            <a:r>
              <a:rPr lang="en-US" dirty="0" smtClean="0"/>
              <a:t>Missing data:</a:t>
            </a:r>
          </a:p>
          <a:p>
            <a:pPr lvl="1"/>
            <a:r>
              <a:rPr lang="en-US" dirty="0" smtClean="0"/>
              <a:t>Characterization of proteins for Epinephrine and Dopamine</a:t>
            </a:r>
          </a:p>
          <a:p>
            <a:pPr lvl="1"/>
            <a:r>
              <a:rPr lang="en-US" dirty="0" smtClean="0"/>
              <a:t>EIS for Epinephrine and Dopamine proteins</a:t>
            </a:r>
          </a:p>
          <a:p>
            <a:pPr lvl="1"/>
            <a:r>
              <a:rPr lang="en-US" dirty="0" smtClean="0"/>
              <a:t>Blood EIS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350" r="21581" b="13115"/>
          <a:stretch>
            <a:fillRect/>
          </a:stretch>
        </p:blipFill>
        <p:spPr bwMode="auto">
          <a:xfrm>
            <a:off x="4419600" y="990600"/>
            <a:ext cx="4724400" cy="385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3350321" y="2517079"/>
            <a:ext cx="18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Z” (1E-4 Ohm)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4876800"/>
            <a:ext cx="18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Z’ (1E-5 Ohm)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177910"/>
            <a:ext cx="581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Blank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4099387"/>
            <a:ext cx="3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D1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4327987"/>
            <a:ext cx="3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D2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4310366"/>
            <a:ext cx="3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D3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4310366"/>
            <a:ext cx="3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D4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4251787"/>
            <a:ext cx="3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D5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8153400" y="4175587"/>
            <a:ext cx="3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D6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05800" y="4038600"/>
            <a:ext cx="3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D7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8153400" y="2880187"/>
            <a:ext cx="3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D8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8305800" y="3337387"/>
            <a:ext cx="363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D9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495800" y="5153561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Figure Above.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An EIS [NE &amp; SAM] Gradient with immobilized PNMT plotting Imaginary Impedance, Z” (1E-4 ohm)v. Real Impedance, Z’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(1E-5 ohm).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These Randles curves will help determine the model to determine [NE] by impedance analysis.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TBI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Depending on Severity, TBI can affect:</a:t>
            </a:r>
          </a:p>
          <a:p>
            <a:pPr lvl="1"/>
            <a:r>
              <a:rPr lang="en-US" dirty="0" smtClean="0"/>
              <a:t>Thinking, Sensation, Language, Emotion</a:t>
            </a:r>
          </a:p>
          <a:p>
            <a:r>
              <a:rPr lang="en-US" dirty="0" smtClean="0"/>
              <a:t>Other Effects of TBI</a:t>
            </a:r>
          </a:p>
          <a:p>
            <a:pPr lvl="1"/>
            <a:r>
              <a:rPr lang="en-US" dirty="0" smtClean="0"/>
              <a:t>May cause epilepsy and predisposition for Alzheimer's and Parkinson’s Diseases</a:t>
            </a:r>
          </a:p>
          <a:p>
            <a:r>
              <a:rPr lang="en-US" dirty="0" smtClean="0"/>
              <a:t>Danger in no treatment:</a:t>
            </a:r>
          </a:p>
          <a:p>
            <a:pPr lvl="1"/>
            <a:r>
              <a:rPr lang="en-US" dirty="0" smtClean="0"/>
              <a:t>Extended TBI: accumulating neurological and cognitive deficits</a:t>
            </a:r>
          </a:p>
          <a:p>
            <a:pPr lvl="1"/>
            <a:r>
              <a:rPr lang="en-US" dirty="0" smtClean="0"/>
              <a:t>Many TBI’s sustained in short succession: fatal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"CDC - Potential Long-term Outcomes - Traumatic Brain Injury - Injury Center." </a:t>
            </a:r>
            <a:r>
              <a:rPr lang="en-US" sz="1200" i="1" dirty="0" smtClean="0"/>
              <a:t>Centers for Disease Control and Prevention</a:t>
            </a:r>
            <a:r>
              <a:rPr lang="en-US" sz="1200" dirty="0" smtClean="0"/>
              <a:t>. 8 Mar. 2010. Web. 04 Nov. 2011. &lt;http://www.cdc.gov/TraumaticBrainInjury/outcomes.html&gt;.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Background: Catecholamines</a:t>
            </a:r>
            <a:endParaRPr lang="en-US" dirty="0"/>
          </a:p>
        </p:txBody>
      </p:sp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2" cstate="print"/>
          <a:srcRect l="6154" t="4765" r="7692" b="5391"/>
          <a:stretch>
            <a:fillRect/>
          </a:stretch>
        </p:blipFill>
        <p:spPr bwMode="auto">
          <a:xfrm>
            <a:off x="6135688" y="1768475"/>
            <a:ext cx="29321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8" descr="C:\Users\Brittney\AppData\Local\Microsoft\Windows\Temporary Internet Files\Content.IE5\49D2HLMF\MC9004387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6950"/>
            <a:ext cx="1981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itle 11"/>
          <p:cNvSpPr txBox="1">
            <a:spLocks/>
          </p:cNvSpPr>
          <p:nvPr/>
        </p:nvSpPr>
        <p:spPr>
          <a:xfrm>
            <a:off x="0" y="914400"/>
            <a:ext cx="1981200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Catecholamines?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19200" y="4244876"/>
            <a:ext cx="37338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Goal: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To create an efficient multi-marker sensor which continuously measure how much stress a person is experiencing based on measurements of the catecholamines (Dopamine, Epinephrine and Norepinephrine), and metabolism of important molecules such as glucose and </a:t>
            </a:r>
            <a:r>
              <a:rPr lang="en-US" sz="1600" dirty="0" smtClean="0"/>
              <a:t>lactate</a:t>
            </a:r>
            <a:endParaRPr lang="en-US" sz="1600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924300" y="1714500"/>
            <a:ext cx="266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"/>
          <p:cNvSpPr txBox="1">
            <a:spLocks noChangeArrowheads="1"/>
          </p:cNvSpPr>
          <p:nvPr/>
        </p:nvSpPr>
        <p:spPr bwMode="auto">
          <a:xfrm>
            <a:off x="0" y="1447800"/>
            <a:ext cx="1905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Neurotransmitters cause neuron firing = communication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6477000" y="12192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</a:rPr>
              <a:t>Human Catecholamine Metabolic Pathway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57800" y="4508500"/>
            <a:ext cx="3733800" cy="1816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Plan of Action: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To select an enzyme whose substrate is one of the biomarkers (catecholamines and sugars) . A subcutaneous sensor will be fabricated with these enzymes to be highly sensitive and specific to the biomarkers at blood plasma levels.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86000" y="2671763"/>
            <a:ext cx="3835400" cy="11382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Asymptomatic Physiological Levels of Catecholamines:</a:t>
            </a: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DA: 98 ± 20 pg/mL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EP: 64 ± 5 pg/mL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NE: 203 ± 10 pg/mL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chemeClr val="tx1"/>
                </a:solidFill>
              </a:rPr>
              <a:t>Bühler et al., 1978 </a:t>
            </a: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0" y="655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Images: (Left) http://www.primalbody-primalmind.com/wp-content/uploads/2009/07/neurotransmitter_home1.gif;  (Middle) http://www.photaki.com/picture-neuron-human-biological-human-biological_150125.htm; (Right) http://themedicalbiochemistrypage.org/aminoacidderivatives.html ;  </a:t>
            </a:r>
            <a:r>
              <a:rPr lang="en-US" sz="800" dirty="0" err="1" smtClean="0"/>
              <a:t>Silverthorn</a:t>
            </a:r>
            <a:r>
              <a:rPr lang="en-US" sz="800" dirty="0" smtClean="0"/>
              <a:t>, D.U., 2004, </a:t>
            </a:r>
            <a:r>
              <a:rPr lang="en-US" sz="800" i="1" dirty="0" smtClean="0"/>
              <a:t>Human Physiology: An Integrated Approach, </a:t>
            </a:r>
            <a:r>
              <a:rPr lang="en-US" sz="800" dirty="0" smtClean="0"/>
              <a:t>fifth edition. San Francisco: Pearson, 2010.</a:t>
            </a:r>
          </a:p>
          <a:p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133600"/>
            <a:ext cx="2209800" cy="206210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Catecholamines are neurotransmitters (Stimulate Sympathetic Nervous System). Catecholamines are involved in other functions such as inflammation response.</a:t>
            </a:r>
          </a:p>
        </p:txBody>
      </p:sp>
      <p:pic>
        <p:nvPicPr>
          <p:cNvPr id="74" name="Picture 3" descr="C:\Users\Brittney\AppData\Local\Microsoft\Windows\Temporary Internet Files\Content.IE5\F6AVA1RN\MC90043871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5800" y="9906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Background: Current  Sensors SOTA (State of the Art) TBI and related Sensors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Intracranial Pressure Sensors</a:t>
            </a:r>
          </a:p>
          <a:p>
            <a:pPr lvl="1"/>
            <a:r>
              <a:rPr lang="en-US" dirty="0" err="1" smtClean="0"/>
              <a:t>Parc’s</a:t>
            </a:r>
            <a:r>
              <a:rPr lang="en-US" dirty="0" smtClean="0"/>
              <a:t> Flexible printed sensor </a:t>
            </a:r>
            <a:r>
              <a:rPr lang="en-US" dirty="0" smtClean="0"/>
              <a:t>tape</a:t>
            </a:r>
          </a:p>
          <a:p>
            <a:pPr lvl="1">
              <a:buNone/>
            </a:pPr>
            <a:r>
              <a:rPr lang="en-US" dirty="0" smtClean="0"/>
              <a:t>to </a:t>
            </a:r>
            <a:r>
              <a:rPr lang="en-US" dirty="0" smtClean="0"/>
              <a:t>diagnose mild TBI</a:t>
            </a:r>
          </a:p>
          <a:p>
            <a:r>
              <a:rPr lang="en-US" dirty="0" smtClean="0"/>
              <a:t>External Pressure Sensors</a:t>
            </a:r>
          </a:p>
          <a:p>
            <a:pPr lvl="1"/>
            <a:r>
              <a:rPr lang="en-US" dirty="0" smtClean="0"/>
              <a:t>Military helmets</a:t>
            </a:r>
          </a:p>
          <a:p>
            <a:pPr lvl="1"/>
            <a:r>
              <a:rPr lang="en-US" dirty="0" smtClean="0"/>
              <a:t>Football </a:t>
            </a:r>
            <a:r>
              <a:rPr lang="en-US" dirty="0" smtClean="0"/>
              <a:t>helmets (Dartmouth)</a:t>
            </a:r>
            <a:endParaRPr lang="en-US" dirty="0" smtClean="0"/>
          </a:p>
          <a:p>
            <a:r>
              <a:rPr lang="en-US" dirty="0" smtClean="0"/>
              <a:t>Protein Sensors</a:t>
            </a:r>
          </a:p>
          <a:p>
            <a:pPr lvl="1"/>
            <a:r>
              <a:rPr lang="en-US" dirty="0" smtClean="0"/>
              <a:t>Center for </a:t>
            </a:r>
            <a:r>
              <a:rPr lang="en-US" dirty="0" err="1" smtClean="0"/>
              <a:t>Nano</a:t>
            </a:r>
            <a:r>
              <a:rPr lang="en-US" dirty="0" smtClean="0"/>
              <a:t>-Bio Sensors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smtClean="0"/>
              <a:t>ELISA Sensor)</a:t>
            </a:r>
          </a:p>
          <a:p>
            <a:pPr lvl="1"/>
            <a:r>
              <a:rPr lang="en-US" dirty="0" smtClean="0"/>
              <a:t>Medtronic Continuous Glucose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Monitoring </a:t>
            </a:r>
            <a:r>
              <a:rPr lang="en-US" dirty="0" smtClean="0"/>
              <a:t>Insulin Pump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14400"/>
            <a:ext cx="1406425" cy="223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 l="7895" t="7333" r="7895" b="4667"/>
          <a:stretch>
            <a:fillRect/>
          </a:stretch>
        </p:blipFill>
        <p:spPr bwMode="auto">
          <a:xfrm>
            <a:off x="5334000" y="2590800"/>
            <a:ext cx="138083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8614" y="4572000"/>
            <a:ext cx="2498586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Set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Working Electrode: Gold Disk</a:t>
            </a:r>
          </a:p>
          <a:p>
            <a:pPr lvl="1"/>
            <a:r>
              <a:rPr lang="en-US" dirty="0" smtClean="0"/>
              <a:t>Where signal is transduced</a:t>
            </a:r>
          </a:p>
          <a:p>
            <a:r>
              <a:rPr lang="en-US" dirty="0" smtClean="0"/>
              <a:t>Counter Pt Electrode</a:t>
            </a:r>
          </a:p>
          <a:p>
            <a:pPr lvl="1"/>
            <a:r>
              <a:rPr lang="en-US" dirty="0" smtClean="0"/>
              <a:t>Where the signal is generated</a:t>
            </a:r>
          </a:p>
          <a:p>
            <a:r>
              <a:rPr lang="en-US" dirty="0" smtClean="0"/>
              <a:t>Reference Ag/AgCl  Electrode</a:t>
            </a:r>
          </a:p>
          <a:p>
            <a:pPr lvl="1"/>
            <a:r>
              <a:rPr lang="en-US" dirty="0" smtClean="0"/>
              <a:t>Serves as reference for electrochemical reaction and ground for circuit analysis</a:t>
            </a:r>
          </a:p>
          <a:p>
            <a:r>
              <a:rPr lang="en-US" dirty="0" smtClean="0"/>
              <a:t>Use of Electron Mediator in sample (Redox Probe)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55579B88-390E-4A79-9303-144DEA1A22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50000" t="27333" r="32813" b="15333"/>
          <a:stretch>
            <a:fillRect/>
          </a:stretch>
        </p:blipFill>
        <p:spPr bwMode="auto">
          <a:xfrm>
            <a:off x="5450190" y="1555172"/>
            <a:ext cx="2362200" cy="461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3460172"/>
            <a:ext cx="1585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Ag/AgCl Reference Electrode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48136" y="1402772"/>
            <a:ext cx="185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Cut Pipette tip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05469" y="2469572"/>
            <a:ext cx="1717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Sample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62934" y="3841172"/>
            <a:ext cx="145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Gold Disk Electrode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4066" y="3079172"/>
            <a:ext cx="132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Pt Counter Electrode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5"/>
          <p:cNvPicPr>
            <a:picLocks noChangeAspect="1" noChangeArrowheads="1"/>
          </p:cNvPicPr>
          <p:nvPr/>
        </p:nvPicPr>
        <p:blipFill>
          <a:blip r:embed="rId3" cstate="print"/>
          <a:srcRect l="9999" t="9519" r="50542" b="38545"/>
          <a:stretch>
            <a:fillRect/>
          </a:stretch>
        </p:blipFill>
        <p:spPr bwMode="auto">
          <a:xfrm>
            <a:off x="5867400" y="29718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" name="Picture 5"/>
          <p:cNvPicPr>
            <a:picLocks noChangeAspect="1" noChangeArrowheads="1"/>
          </p:cNvPicPr>
          <p:nvPr/>
        </p:nvPicPr>
        <p:blipFill>
          <a:blip r:embed="rId3" cstate="print"/>
          <a:srcRect l="58459" t="9519" r="1036" b="38660"/>
          <a:stretch>
            <a:fillRect/>
          </a:stretch>
        </p:blipFill>
        <p:spPr bwMode="auto">
          <a:xfrm>
            <a:off x="5791200" y="4953000"/>
            <a:ext cx="3276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" name="Rounded Rectangle 191"/>
          <p:cNvSpPr/>
          <p:nvPr/>
        </p:nvSpPr>
        <p:spPr>
          <a:xfrm>
            <a:off x="76200" y="3276600"/>
            <a:ext cx="4191000" cy="3048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477962"/>
            <a:ext cx="8229600" cy="4525963"/>
          </a:xfrm>
        </p:spPr>
        <p:txBody>
          <a:bodyPr/>
          <a:lstStyle/>
          <a:p>
            <a:r>
              <a:rPr lang="en-US" dirty="0" smtClean="0"/>
              <a:t>Signal Input at one voltage: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measured: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Electrochemical Impedance Spectroscopy (EIS) Background</a:t>
            </a:r>
            <a:endParaRPr lang="en-US" sz="4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705600" y="6569075"/>
            <a:ext cx="2133600" cy="365125"/>
          </a:xfrm>
        </p:spPr>
        <p:txBody>
          <a:bodyPr/>
          <a:lstStyle/>
          <a:p>
            <a:fld id="{55579B88-390E-4A79-9303-144DEA1A22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6477000"/>
            <a:ext cx="5257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 Belle, E. Chem. 101. 2011.</a:t>
            </a:r>
            <a:endParaRPr lang="en-US" sz="1400" dirty="0"/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7781925" y="1828800"/>
            <a:ext cx="609600" cy="457200"/>
            <a:chOff x="3168" y="1968"/>
            <a:chExt cx="384" cy="288"/>
          </a:xfrm>
        </p:grpSpPr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3168" y="1968"/>
              <a:ext cx="96" cy="288"/>
              <a:chOff x="3168" y="1968"/>
              <a:chExt cx="96" cy="288"/>
            </a:xfrm>
          </p:grpSpPr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3264" y="1968"/>
              <a:ext cx="96" cy="288"/>
              <a:chOff x="3168" y="1968"/>
              <a:chExt cx="96" cy="288"/>
            </a:xfrm>
          </p:grpSpPr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1"/>
            <p:cNvGrpSpPr>
              <a:grpSpLocks/>
            </p:cNvGrpSpPr>
            <p:nvPr/>
          </p:nvGrpSpPr>
          <p:grpSpPr bwMode="auto">
            <a:xfrm>
              <a:off x="3360" y="1968"/>
              <a:ext cx="96" cy="288"/>
              <a:chOff x="3168" y="1968"/>
              <a:chExt cx="96" cy="288"/>
            </a:xfrm>
          </p:grpSpPr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3456" y="1968"/>
              <a:ext cx="96" cy="288"/>
              <a:chOff x="3168" y="1968"/>
              <a:chExt cx="96" cy="288"/>
            </a:xfrm>
          </p:grpSpPr>
          <p:sp>
            <p:nvSpPr>
              <p:cNvPr id="29" name="Freeform 35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7248525" y="1828800"/>
            <a:ext cx="304800" cy="457200"/>
            <a:chOff x="3168" y="1968"/>
            <a:chExt cx="384" cy="288"/>
          </a:xfrm>
        </p:grpSpPr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3168" y="1968"/>
              <a:ext cx="96" cy="288"/>
              <a:chOff x="3168" y="1968"/>
              <a:chExt cx="96" cy="288"/>
            </a:xfrm>
          </p:grpSpPr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41"/>
            <p:cNvGrpSpPr>
              <a:grpSpLocks/>
            </p:cNvGrpSpPr>
            <p:nvPr/>
          </p:nvGrpSpPr>
          <p:grpSpPr bwMode="auto">
            <a:xfrm>
              <a:off x="3264" y="1968"/>
              <a:ext cx="96" cy="288"/>
              <a:chOff x="3168" y="1968"/>
              <a:chExt cx="96" cy="288"/>
            </a:xfrm>
          </p:grpSpPr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44"/>
            <p:cNvGrpSpPr>
              <a:grpSpLocks/>
            </p:cNvGrpSpPr>
            <p:nvPr/>
          </p:nvGrpSpPr>
          <p:grpSpPr bwMode="auto">
            <a:xfrm>
              <a:off x="3360" y="1968"/>
              <a:ext cx="96" cy="288"/>
              <a:chOff x="3168" y="1968"/>
              <a:chExt cx="96" cy="288"/>
            </a:xfrm>
          </p:grpSpPr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7"/>
            <p:cNvGrpSpPr>
              <a:grpSpLocks/>
            </p:cNvGrpSpPr>
            <p:nvPr/>
          </p:nvGrpSpPr>
          <p:grpSpPr bwMode="auto">
            <a:xfrm>
              <a:off x="3456" y="1968"/>
              <a:ext cx="96" cy="288"/>
              <a:chOff x="3168" y="1968"/>
              <a:chExt cx="96" cy="288"/>
            </a:xfrm>
          </p:grpSpPr>
          <p:sp>
            <p:nvSpPr>
              <p:cNvPr id="42" name="Freeform 48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6943725" y="1828800"/>
            <a:ext cx="304800" cy="457200"/>
            <a:chOff x="3168" y="1968"/>
            <a:chExt cx="384" cy="288"/>
          </a:xfrm>
        </p:grpSpPr>
        <p:grpSp>
          <p:nvGrpSpPr>
            <p:cNvPr id="51" name="Group 51"/>
            <p:cNvGrpSpPr>
              <a:grpSpLocks/>
            </p:cNvGrpSpPr>
            <p:nvPr/>
          </p:nvGrpSpPr>
          <p:grpSpPr bwMode="auto">
            <a:xfrm>
              <a:off x="3168" y="1968"/>
              <a:ext cx="96" cy="288"/>
              <a:chOff x="3168" y="1968"/>
              <a:chExt cx="96" cy="288"/>
            </a:xfrm>
          </p:grpSpPr>
          <p:sp>
            <p:nvSpPr>
              <p:cNvPr id="61" name="Freeform 52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53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54"/>
            <p:cNvGrpSpPr>
              <a:grpSpLocks/>
            </p:cNvGrpSpPr>
            <p:nvPr/>
          </p:nvGrpSpPr>
          <p:grpSpPr bwMode="auto">
            <a:xfrm>
              <a:off x="3264" y="1968"/>
              <a:ext cx="96" cy="288"/>
              <a:chOff x="3168" y="1968"/>
              <a:chExt cx="96" cy="288"/>
            </a:xfrm>
          </p:grpSpPr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7"/>
            <p:cNvGrpSpPr>
              <a:grpSpLocks/>
            </p:cNvGrpSpPr>
            <p:nvPr/>
          </p:nvGrpSpPr>
          <p:grpSpPr bwMode="auto">
            <a:xfrm>
              <a:off x="3360" y="1968"/>
              <a:ext cx="96" cy="288"/>
              <a:chOff x="3168" y="1968"/>
              <a:chExt cx="96" cy="288"/>
            </a:xfrm>
          </p:grpSpPr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60"/>
            <p:cNvGrpSpPr>
              <a:grpSpLocks/>
            </p:cNvGrpSpPr>
            <p:nvPr/>
          </p:nvGrpSpPr>
          <p:grpSpPr bwMode="auto">
            <a:xfrm>
              <a:off x="3456" y="1968"/>
              <a:ext cx="96" cy="288"/>
              <a:chOff x="3168" y="1968"/>
              <a:chExt cx="96" cy="288"/>
            </a:xfrm>
          </p:grpSpPr>
          <p:sp>
            <p:nvSpPr>
              <p:cNvPr id="55" name="Freeform 61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2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755332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671512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5" name="Group 65"/>
          <p:cNvGrpSpPr>
            <a:grpSpLocks/>
          </p:cNvGrpSpPr>
          <p:nvPr/>
        </p:nvGrpSpPr>
        <p:grpSpPr bwMode="auto">
          <a:xfrm>
            <a:off x="6486525" y="1828800"/>
            <a:ext cx="228600" cy="457200"/>
            <a:chOff x="3648" y="1536"/>
            <a:chExt cx="384" cy="288"/>
          </a:xfrm>
        </p:grpSpPr>
        <p:grpSp>
          <p:nvGrpSpPr>
            <p:cNvPr id="66" name="Group 66"/>
            <p:cNvGrpSpPr>
              <a:grpSpLocks/>
            </p:cNvGrpSpPr>
            <p:nvPr/>
          </p:nvGrpSpPr>
          <p:grpSpPr bwMode="auto">
            <a:xfrm>
              <a:off x="3840" y="1536"/>
              <a:ext cx="192" cy="288"/>
              <a:chOff x="3168" y="1968"/>
              <a:chExt cx="384" cy="288"/>
            </a:xfrm>
          </p:grpSpPr>
          <p:grpSp>
            <p:nvGrpSpPr>
              <p:cNvPr id="80" name="Group 67"/>
              <p:cNvGrpSpPr>
                <a:grpSpLocks/>
              </p:cNvGrpSpPr>
              <p:nvPr/>
            </p:nvGrpSpPr>
            <p:grpSpPr bwMode="auto">
              <a:xfrm>
                <a:off x="3168" y="1968"/>
                <a:ext cx="96" cy="288"/>
                <a:chOff x="3168" y="1968"/>
                <a:chExt cx="96" cy="288"/>
              </a:xfrm>
            </p:grpSpPr>
            <p:sp>
              <p:nvSpPr>
                <p:cNvPr id="90" name="Freeform 68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69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70"/>
              <p:cNvGrpSpPr>
                <a:grpSpLocks/>
              </p:cNvGrpSpPr>
              <p:nvPr/>
            </p:nvGrpSpPr>
            <p:grpSpPr bwMode="auto">
              <a:xfrm>
                <a:off x="3264" y="1968"/>
                <a:ext cx="96" cy="288"/>
                <a:chOff x="3168" y="1968"/>
                <a:chExt cx="96" cy="288"/>
              </a:xfrm>
            </p:grpSpPr>
            <p:sp>
              <p:nvSpPr>
                <p:cNvPr id="88" name="Freeform 71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72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" name="Group 73"/>
              <p:cNvGrpSpPr>
                <a:grpSpLocks/>
              </p:cNvGrpSpPr>
              <p:nvPr/>
            </p:nvGrpSpPr>
            <p:grpSpPr bwMode="auto">
              <a:xfrm>
                <a:off x="3360" y="1968"/>
                <a:ext cx="96" cy="288"/>
                <a:chOff x="3168" y="1968"/>
                <a:chExt cx="96" cy="288"/>
              </a:xfrm>
            </p:grpSpPr>
            <p:sp>
              <p:nvSpPr>
                <p:cNvPr id="86" name="Freeform 74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75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76"/>
              <p:cNvGrpSpPr>
                <a:grpSpLocks/>
              </p:cNvGrpSpPr>
              <p:nvPr/>
            </p:nvGrpSpPr>
            <p:grpSpPr bwMode="auto">
              <a:xfrm>
                <a:off x="3456" y="1968"/>
                <a:ext cx="96" cy="288"/>
                <a:chOff x="3168" y="1968"/>
                <a:chExt cx="96" cy="288"/>
              </a:xfrm>
            </p:grpSpPr>
            <p:sp>
              <p:nvSpPr>
                <p:cNvPr id="84" name="Freeform 77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78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7" name="Group 79"/>
            <p:cNvGrpSpPr>
              <a:grpSpLocks/>
            </p:cNvGrpSpPr>
            <p:nvPr/>
          </p:nvGrpSpPr>
          <p:grpSpPr bwMode="auto">
            <a:xfrm>
              <a:off x="3648" y="1536"/>
              <a:ext cx="192" cy="288"/>
              <a:chOff x="3168" y="1968"/>
              <a:chExt cx="384" cy="288"/>
            </a:xfrm>
          </p:grpSpPr>
          <p:grpSp>
            <p:nvGrpSpPr>
              <p:cNvPr id="68" name="Group 80"/>
              <p:cNvGrpSpPr>
                <a:grpSpLocks/>
              </p:cNvGrpSpPr>
              <p:nvPr/>
            </p:nvGrpSpPr>
            <p:grpSpPr bwMode="auto">
              <a:xfrm>
                <a:off x="3168" y="1968"/>
                <a:ext cx="96" cy="288"/>
                <a:chOff x="3168" y="1968"/>
                <a:chExt cx="96" cy="288"/>
              </a:xfrm>
            </p:grpSpPr>
            <p:sp>
              <p:nvSpPr>
                <p:cNvPr id="78" name="Freeform 81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82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83"/>
              <p:cNvGrpSpPr>
                <a:grpSpLocks/>
              </p:cNvGrpSpPr>
              <p:nvPr/>
            </p:nvGrpSpPr>
            <p:grpSpPr bwMode="auto">
              <a:xfrm>
                <a:off x="3264" y="1968"/>
                <a:ext cx="96" cy="288"/>
                <a:chOff x="3168" y="1968"/>
                <a:chExt cx="96" cy="288"/>
              </a:xfrm>
            </p:grpSpPr>
            <p:sp>
              <p:nvSpPr>
                <p:cNvPr id="76" name="Freeform 84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85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" name="Group 86"/>
              <p:cNvGrpSpPr>
                <a:grpSpLocks/>
              </p:cNvGrpSpPr>
              <p:nvPr/>
            </p:nvGrpSpPr>
            <p:grpSpPr bwMode="auto">
              <a:xfrm>
                <a:off x="3360" y="1968"/>
                <a:ext cx="96" cy="288"/>
                <a:chOff x="3168" y="1968"/>
                <a:chExt cx="96" cy="288"/>
              </a:xfrm>
            </p:grpSpPr>
            <p:sp>
              <p:nvSpPr>
                <p:cNvPr id="74" name="Freeform 87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88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89"/>
              <p:cNvGrpSpPr>
                <a:grpSpLocks/>
              </p:cNvGrpSpPr>
              <p:nvPr/>
            </p:nvGrpSpPr>
            <p:grpSpPr bwMode="auto">
              <a:xfrm>
                <a:off x="3456" y="1968"/>
                <a:ext cx="96" cy="288"/>
                <a:chOff x="3168" y="1968"/>
                <a:chExt cx="96" cy="288"/>
              </a:xfrm>
            </p:grpSpPr>
            <p:sp>
              <p:nvSpPr>
                <p:cNvPr id="72" name="Freeform 90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91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2" name="Group 92"/>
          <p:cNvGrpSpPr>
            <a:grpSpLocks/>
          </p:cNvGrpSpPr>
          <p:nvPr/>
        </p:nvGrpSpPr>
        <p:grpSpPr bwMode="auto">
          <a:xfrm>
            <a:off x="6257925" y="1828800"/>
            <a:ext cx="228600" cy="457200"/>
            <a:chOff x="3648" y="1536"/>
            <a:chExt cx="384" cy="288"/>
          </a:xfrm>
        </p:grpSpPr>
        <p:grpSp>
          <p:nvGrpSpPr>
            <p:cNvPr id="93" name="Group 93"/>
            <p:cNvGrpSpPr>
              <a:grpSpLocks/>
            </p:cNvGrpSpPr>
            <p:nvPr/>
          </p:nvGrpSpPr>
          <p:grpSpPr bwMode="auto">
            <a:xfrm>
              <a:off x="3840" y="1536"/>
              <a:ext cx="192" cy="288"/>
              <a:chOff x="3168" y="1968"/>
              <a:chExt cx="384" cy="288"/>
            </a:xfrm>
          </p:grpSpPr>
          <p:grpSp>
            <p:nvGrpSpPr>
              <p:cNvPr id="107" name="Group 94"/>
              <p:cNvGrpSpPr>
                <a:grpSpLocks/>
              </p:cNvGrpSpPr>
              <p:nvPr/>
            </p:nvGrpSpPr>
            <p:grpSpPr bwMode="auto">
              <a:xfrm>
                <a:off x="3168" y="1968"/>
                <a:ext cx="96" cy="288"/>
                <a:chOff x="3168" y="1968"/>
                <a:chExt cx="96" cy="288"/>
              </a:xfrm>
            </p:grpSpPr>
            <p:sp>
              <p:nvSpPr>
                <p:cNvPr id="117" name="Freeform 95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96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" name="Group 97"/>
              <p:cNvGrpSpPr>
                <a:grpSpLocks/>
              </p:cNvGrpSpPr>
              <p:nvPr/>
            </p:nvGrpSpPr>
            <p:grpSpPr bwMode="auto">
              <a:xfrm>
                <a:off x="3264" y="1968"/>
                <a:ext cx="96" cy="288"/>
                <a:chOff x="3168" y="1968"/>
                <a:chExt cx="96" cy="288"/>
              </a:xfrm>
            </p:grpSpPr>
            <p:sp>
              <p:nvSpPr>
                <p:cNvPr id="115" name="Freeform 98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99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100"/>
              <p:cNvGrpSpPr>
                <a:grpSpLocks/>
              </p:cNvGrpSpPr>
              <p:nvPr/>
            </p:nvGrpSpPr>
            <p:grpSpPr bwMode="auto">
              <a:xfrm>
                <a:off x="3360" y="1968"/>
                <a:ext cx="96" cy="288"/>
                <a:chOff x="3168" y="1968"/>
                <a:chExt cx="96" cy="288"/>
              </a:xfrm>
            </p:grpSpPr>
            <p:sp>
              <p:nvSpPr>
                <p:cNvPr id="113" name="Freeform 101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02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103"/>
              <p:cNvGrpSpPr>
                <a:grpSpLocks/>
              </p:cNvGrpSpPr>
              <p:nvPr/>
            </p:nvGrpSpPr>
            <p:grpSpPr bwMode="auto">
              <a:xfrm>
                <a:off x="3456" y="1968"/>
                <a:ext cx="96" cy="288"/>
                <a:chOff x="3168" y="1968"/>
                <a:chExt cx="96" cy="288"/>
              </a:xfrm>
            </p:grpSpPr>
            <p:sp>
              <p:nvSpPr>
                <p:cNvPr id="111" name="Freeform 104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05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" name="Group 106"/>
            <p:cNvGrpSpPr>
              <a:grpSpLocks/>
            </p:cNvGrpSpPr>
            <p:nvPr/>
          </p:nvGrpSpPr>
          <p:grpSpPr bwMode="auto">
            <a:xfrm>
              <a:off x="3648" y="1536"/>
              <a:ext cx="192" cy="288"/>
              <a:chOff x="3168" y="1968"/>
              <a:chExt cx="384" cy="288"/>
            </a:xfrm>
          </p:grpSpPr>
          <p:grpSp>
            <p:nvGrpSpPr>
              <p:cNvPr id="95" name="Group 107"/>
              <p:cNvGrpSpPr>
                <a:grpSpLocks/>
              </p:cNvGrpSpPr>
              <p:nvPr/>
            </p:nvGrpSpPr>
            <p:grpSpPr bwMode="auto">
              <a:xfrm>
                <a:off x="3168" y="1968"/>
                <a:ext cx="96" cy="288"/>
                <a:chOff x="3168" y="1968"/>
                <a:chExt cx="96" cy="288"/>
              </a:xfrm>
            </p:grpSpPr>
            <p:sp>
              <p:nvSpPr>
                <p:cNvPr id="105" name="Freeform 108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109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10"/>
              <p:cNvGrpSpPr>
                <a:grpSpLocks/>
              </p:cNvGrpSpPr>
              <p:nvPr/>
            </p:nvGrpSpPr>
            <p:grpSpPr bwMode="auto">
              <a:xfrm>
                <a:off x="3264" y="1968"/>
                <a:ext cx="96" cy="288"/>
                <a:chOff x="3168" y="1968"/>
                <a:chExt cx="96" cy="288"/>
              </a:xfrm>
            </p:grpSpPr>
            <p:sp>
              <p:nvSpPr>
                <p:cNvPr id="103" name="Freeform 111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12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13"/>
              <p:cNvGrpSpPr>
                <a:grpSpLocks/>
              </p:cNvGrpSpPr>
              <p:nvPr/>
            </p:nvGrpSpPr>
            <p:grpSpPr bwMode="auto">
              <a:xfrm>
                <a:off x="3360" y="1968"/>
                <a:ext cx="96" cy="288"/>
                <a:chOff x="3168" y="1968"/>
                <a:chExt cx="96" cy="288"/>
              </a:xfrm>
            </p:grpSpPr>
            <p:sp>
              <p:nvSpPr>
                <p:cNvPr id="101" name="Freeform 114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15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16"/>
              <p:cNvGrpSpPr>
                <a:grpSpLocks/>
              </p:cNvGrpSpPr>
              <p:nvPr/>
            </p:nvGrpSpPr>
            <p:grpSpPr bwMode="auto">
              <a:xfrm>
                <a:off x="3456" y="1968"/>
                <a:ext cx="96" cy="288"/>
                <a:chOff x="3168" y="1968"/>
                <a:chExt cx="96" cy="288"/>
              </a:xfrm>
            </p:grpSpPr>
            <p:sp>
              <p:nvSpPr>
                <p:cNvPr id="99" name="Freeform 117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18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9" name="Group 119"/>
          <p:cNvGrpSpPr>
            <a:grpSpLocks/>
          </p:cNvGrpSpPr>
          <p:nvPr/>
        </p:nvGrpSpPr>
        <p:grpSpPr bwMode="auto">
          <a:xfrm>
            <a:off x="6029325" y="1828800"/>
            <a:ext cx="228600" cy="457200"/>
            <a:chOff x="3648" y="1536"/>
            <a:chExt cx="384" cy="288"/>
          </a:xfrm>
        </p:grpSpPr>
        <p:grpSp>
          <p:nvGrpSpPr>
            <p:cNvPr id="120" name="Group 120"/>
            <p:cNvGrpSpPr>
              <a:grpSpLocks/>
            </p:cNvGrpSpPr>
            <p:nvPr/>
          </p:nvGrpSpPr>
          <p:grpSpPr bwMode="auto">
            <a:xfrm>
              <a:off x="3840" y="1536"/>
              <a:ext cx="192" cy="288"/>
              <a:chOff x="3168" y="1968"/>
              <a:chExt cx="384" cy="288"/>
            </a:xfrm>
          </p:grpSpPr>
          <p:grpSp>
            <p:nvGrpSpPr>
              <p:cNvPr id="134" name="Group 121"/>
              <p:cNvGrpSpPr>
                <a:grpSpLocks/>
              </p:cNvGrpSpPr>
              <p:nvPr/>
            </p:nvGrpSpPr>
            <p:grpSpPr bwMode="auto">
              <a:xfrm>
                <a:off x="3168" y="1968"/>
                <a:ext cx="96" cy="288"/>
                <a:chOff x="3168" y="1968"/>
                <a:chExt cx="96" cy="288"/>
              </a:xfrm>
            </p:grpSpPr>
            <p:sp>
              <p:nvSpPr>
                <p:cNvPr id="144" name="Freeform 122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23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24"/>
              <p:cNvGrpSpPr>
                <a:grpSpLocks/>
              </p:cNvGrpSpPr>
              <p:nvPr/>
            </p:nvGrpSpPr>
            <p:grpSpPr bwMode="auto">
              <a:xfrm>
                <a:off x="3264" y="1968"/>
                <a:ext cx="96" cy="288"/>
                <a:chOff x="3168" y="1968"/>
                <a:chExt cx="96" cy="288"/>
              </a:xfrm>
            </p:grpSpPr>
            <p:sp>
              <p:nvSpPr>
                <p:cNvPr id="142" name="Freeform 125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26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27"/>
              <p:cNvGrpSpPr>
                <a:grpSpLocks/>
              </p:cNvGrpSpPr>
              <p:nvPr/>
            </p:nvGrpSpPr>
            <p:grpSpPr bwMode="auto">
              <a:xfrm>
                <a:off x="3360" y="1968"/>
                <a:ext cx="96" cy="288"/>
                <a:chOff x="3168" y="1968"/>
                <a:chExt cx="96" cy="288"/>
              </a:xfrm>
            </p:grpSpPr>
            <p:sp>
              <p:nvSpPr>
                <p:cNvPr id="140" name="Freeform 128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29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30"/>
              <p:cNvGrpSpPr>
                <a:grpSpLocks/>
              </p:cNvGrpSpPr>
              <p:nvPr/>
            </p:nvGrpSpPr>
            <p:grpSpPr bwMode="auto">
              <a:xfrm>
                <a:off x="3456" y="1968"/>
                <a:ext cx="96" cy="288"/>
                <a:chOff x="3168" y="1968"/>
                <a:chExt cx="96" cy="288"/>
              </a:xfrm>
            </p:grpSpPr>
            <p:sp>
              <p:nvSpPr>
                <p:cNvPr id="138" name="Freeform 131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32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1" name="Group 133"/>
            <p:cNvGrpSpPr>
              <a:grpSpLocks/>
            </p:cNvGrpSpPr>
            <p:nvPr/>
          </p:nvGrpSpPr>
          <p:grpSpPr bwMode="auto">
            <a:xfrm>
              <a:off x="3648" y="1536"/>
              <a:ext cx="192" cy="288"/>
              <a:chOff x="3168" y="1968"/>
              <a:chExt cx="384" cy="288"/>
            </a:xfrm>
          </p:grpSpPr>
          <p:grpSp>
            <p:nvGrpSpPr>
              <p:cNvPr id="122" name="Group 134"/>
              <p:cNvGrpSpPr>
                <a:grpSpLocks/>
              </p:cNvGrpSpPr>
              <p:nvPr/>
            </p:nvGrpSpPr>
            <p:grpSpPr bwMode="auto">
              <a:xfrm>
                <a:off x="3168" y="1968"/>
                <a:ext cx="96" cy="288"/>
                <a:chOff x="3168" y="1968"/>
                <a:chExt cx="96" cy="288"/>
              </a:xfrm>
            </p:grpSpPr>
            <p:sp>
              <p:nvSpPr>
                <p:cNvPr id="132" name="Freeform 135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36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37"/>
              <p:cNvGrpSpPr>
                <a:grpSpLocks/>
              </p:cNvGrpSpPr>
              <p:nvPr/>
            </p:nvGrpSpPr>
            <p:grpSpPr bwMode="auto">
              <a:xfrm>
                <a:off x="3264" y="1968"/>
                <a:ext cx="96" cy="288"/>
                <a:chOff x="3168" y="1968"/>
                <a:chExt cx="96" cy="288"/>
              </a:xfrm>
            </p:grpSpPr>
            <p:sp>
              <p:nvSpPr>
                <p:cNvPr id="130" name="Freeform 138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39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40"/>
              <p:cNvGrpSpPr>
                <a:grpSpLocks/>
              </p:cNvGrpSpPr>
              <p:nvPr/>
            </p:nvGrpSpPr>
            <p:grpSpPr bwMode="auto">
              <a:xfrm>
                <a:off x="3360" y="1968"/>
                <a:ext cx="96" cy="288"/>
                <a:chOff x="3168" y="1968"/>
                <a:chExt cx="96" cy="288"/>
              </a:xfrm>
            </p:grpSpPr>
            <p:sp>
              <p:nvSpPr>
                <p:cNvPr id="128" name="Freeform 141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42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43"/>
              <p:cNvGrpSpPr>
                <a:grpSpLocks/>
              </p:cNvGrpSpPr>
              <p:nvPr/>
            </p:nvGrpSpPr>
            <p:grpSpPr bwMode="auto">
              <a:xfrm>
                <a:off x="3456" y="1968"/>
                <a:ext cx="96" cy="288"/>
                <a:chOff x="3168" y="1968"/>
                <a:chExt cx="96" cy="288"/>
              </a:xfrm>
            </p:grpSpPr>
            <p:sp>
              <p:nvSpPr>
                <p:cNvPr id="126" name="Freeform 144"/>
                <p:cNvSpPr>
                  <a:spLocks/>
                </p:cNvSpPr>
                <p:nvPr/>
              </p:nvSpPr>
              <p:spPr bwMode="auto">
                <a:xfrm>
                  <a:off x="3168" y="1968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45"/>
                <p:cNvSpPr>
                  <a:spLocks/>
                </p:cNvSpPr>
                <p:nvPr/>
              </p:nvSpPr>
              <p:spPr bwMode="auto">
                <a:xfrm flipV="1">
                  <a:off x="3216" y="2112"/>
                  <a:ext cx="48" cy="144"/>
                </a:xfrm>
                <a:custGeom>
                  <a:avLst/>
                  <a:gdLst>
                    <a:gd name="T0" fmla="*/ 0 w 288"/>
                    <a:gd name="T1" fmla="*/ 720 h 720"/>
                    <a:gd name="T2" fmla="*/ 144 w 288"/>
                    <a:gd name="T3" fmla="*/ 0 h 720"/>
                    <a:gd name="T4" fmla="*/ 288 w 288"/>
                    <a:gd name="T5" fmla="*/ 720 h 720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720"/>
                    <a:gd name="T11" fmla="*/ 288 w 288"/>
                    <a:gd name="T12" fmla="*/ 720 h 7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720">
                      <a:moveTo>
                        <a:pt x="0" y="720"/>
                      </a:moveTo>
                      <a:cubicBezTo>
                        <a:pt x="48" y="360"/>
                        <a:pt x="96" y="0"/>
                        <a:pt x="144" y="0"/>
                      </a:cubicBezTo>
                      <a:cubicBezTo>
                        <a:pt x="192" y="0"/>
                        <a:pt x="240" y="360"/>
                        <a:pt x="288" y="7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6" name="Line 146"/>
          <p:cNvSpPr>
            <a:spLocks noChangeShapeType="1"/>
          </p:cNvSpPr>
          <p:nvPr/>
        </p:nvSpPr>
        <p:spPr bwMode="auto">
          <a:xfrm>
            <a:off x="580072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Line 147"/>
          <p:cNvSpPr>
            <a:spLocks noChangeShapeType="1"/>
          </p:cNvSpPr>
          <p:nvPr/>
        </p:nvSpPr>
        <p:spPr bwMode="auto">
          <a:xfrm>
            <a:off x="8391525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Line 148"/>
          <p:cNvSpPr>
            <a:spLocks noChangeShapeType="1"/>
          </p:cNvSpPr>
          <p:nvPr/>
        </p:nvSpPr>
        <p:spPr bwMode="auto">
          <a:xfrm>
            <a:off x="5724525" y="1676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149"/>
          <p:cNvSpPr>
            <a:spLocks noChangeShapeType="1"/>
          </p:cNvSpPr>
          <p:nvPr/>
        </p:nvSpPr>
        <p:spPr bwMode="auto">
          <a:xfrm>
            <a:off x="5724525" y="2590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Text Box 150"/>
          <p:cNvSpPr txBox="1">
            <a:spLocks noChangeArrowheads="1"/>
          </p:cNvSpPr>
          <p:nvPr/>
        </p:nvSpPr>
        <p:spPr bwMode="auto">
          <a:xfrm>
            <a:off x="8223250" y="25146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time</a:t>
            </a:r>
          </a:p>
        </p:txBody>
      </p:sp>
      <p:sp>
        <p:nvSpPr>
          <p:cNvPr id="151" name="Text Box 151"/>
          <p:cNvSpPr txBox="1">
            <a:spLocks noChangeArrowheads="1"/>
          </p:cNvSpPr>
          <p:nvPr/>
        </p:nvSpPr>
        <p:spPr bwMode="auto">
          <a:xfrm>
            <a:off x="5822950" y="13716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/>
              <a:t>High freq</a:t>
            </a:r>
          </a:p>
        </p:txBody>
      </p:sp>
      <p:sp>
        <p:nvSpPr>
          <p:cNvPr id="152" name="Text Box 152"/>
          <p:cNvSpPr txBox="1">
            <a:spLocks noChangeArrowheads="1"/>
          </p:cNvSpPr>
          <p:nvPr/>
        </p:nvSpPr>
        <p:spPr bwMode="auto">
          <a:xfrm>
            <a:off x="7629525" y="13716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Low freq</a:t>
            </a:r>
          </a:p>
        </p:txBody>
      </p:sp>
      <p:sp>
        <p:nvSpPr>
          <p:cNvPr id="154" name="Right Arrow 153"/>
          <p:cNvSpPr/>
          <p:nvPr/>
        </p:nvSpPr>
        <p:spPr>
          <a:xfrm>
            <a:off x="4419600" y="4191000"/>
            <a:ext cx="914400" cy="762000"/>
          </a:xfrm>
          <a:prstGeom prst="rightArrow">
            <a:avLst/>
          </a:prstGeom>
          <a:gradFill flip="none" rotWithShape="1">
            <a:gsLst>
              <a:gs pos="12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3"/>
          <p:cNvGrpSpPr>
            <a:grpSpLocks/>
          </p:cNvGrpSpPr>
          <p:nvPr/>
        </p:nvGrpSpPr>
        <p:grpSpPr bwMode="auto">
          <a:xfrm>
            <a:off x="576263" y="3810000"/>
            <a:ext cx="2209800" cy="1905000"/>
            <a:chOff x="3168" y="1968"/>
            <a:chExt cx="384" cy="288"/>
          </a:xfrm>
        </p:grpSpPr>
        <p:grpSp>
          <p:nvGrpSpPr>
            <p:cNvPr id="157" name="Group 154"/>
            <p:cNvGrpSpPr>
              <a:grpSpLocks/>
            </p:cNvGrpSpPr>
            <p:nvPr/>
          </p:nvGrpSpPr>
          <p:grpSpPr bwMode="auto">
            <a:xfrm>
              <a:off x="3168" y="1968"/>
              <a:ext cx="96" cy="288"/>
              <a:chOff x="3168" y="1968"/>
              <a:chExt cx="96" cy="288"/>
            </a:xfrm>
          </p:grpSpPr>
          <p:sp>
            <p:nvSpPr>
              <p:cNvPr id="167" name="Freeform 155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56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" name="Group 157"/>
            <p:cNvGrpSpPr>
              <a:grpSpLocks/>
            </p:cNvGrpSpPr>
            <p:nvPr/>
          </p:nvGrpSpPr>
          <p:grpSpPr bwMode="auto">
            <a:xfrm>
              <a:off x="3264" y="1968"/>
              <a:ext cx="96" cy="288"/>
              <a:chOff x="3168" y="1968"/>
              <a:chExt cx="96" cy="288"/>
            </a:xfrm>
          </p:grpSpPr>
          <p:sp>
            <p:nvSpPr>
              <p:cNvPr id="165" name="Freeform 158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59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" name="Group 160"/>
            <p:cNvGrpSpPr>
              <a:grpSpLocks/>
            </p:cNvGrpSpPr>
            <p:nvPr/>
          </p:nvGrpSpPr>
          <p:grpSpPr bwMode="auto">
            <a:xfrm>
              <a:off x="3360" y="1968"/>
              <a:ext cx="96" cy="288"/>
              <a:chOff x="3168" y="1968"/>
              <a:chExt cx="96" cy="288"/>
            </a:xfrm>
          </p:grpSpPr>
          <p:sp>
            <p:nvSpPr>
              <p:cNvPr id="163" name="Freeform 161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62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0" name="Group 163"/>
            <p:cNvGrpSpPr>
              <a:grpSpLocks/>
            </p:cNvGrpSpPr>
            <p:nvPr/>
          </p:nvGrpSpPr>
          <p:grpSpPr bwMode="auto">
            <a:xfrm>
              <a:off x="3456" y="1968"/>
              <a:ext cx="96" cy="288"/>
              <a:chOff x="3168" y="1968"/>
              <a:chExt cx="96" cy="288"/>
            </a:xfrm>
          </p:grpSpPr>
          <p:sp>
            <p:nvSpPr>
              <p:cNvPr id="161" name="Freeform 164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65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9" name="Group 166"/>
          <p:cNvGrpSpPr>
            <a:grpSpLocks/>
          </p:cNvGrpSpPr>
          <p:nvPr/>
        </p:nvGrpSpPr>
        <p:grpSpPr bwMode="auto">
          <a:xfrm>
            <a:off x="728663" y="4038600"/>
            <a:ext cx="2133600" cy="1371600"/>
            <a:chOff x="3168" y="1968"/>
            <a:chExt cx="384" cy="288"/>
          </a:xfrm>
        </p:grpSpPr>
        <p:grpSp>
          <p:nvGrpSpPr>
            <p:cNvPr id="170" name="Group 167"/>
            <p:cNvGrpSpPr>
              <a:grpSpLocks/>
            </p:cNvGrpSpPr>
            <p:nvPr/>
          </p:nvGrpSpPr>
          <p:grpSpPr bwMode="auto">
            <a:xfrm>
              <a:off x="3168" y="1968"/>
              <a:ext cx="96" cy="288"/>
              <a:chOff x="3168" y="1968"/>
              <a:chExt cx="96" cy="288"/>
            </a:xfrm>
          </p:grpSpPr>
          <p:sp>
            <p:nvSpPr>
              <p:cNvPr id="180" name="Freeform 168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69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0"/>
            <p:cNvGrpSpPr>
              <a:grpSpLocks/>
            </p:cNvGrpSpPr>
            <p:nvPr/>
          </p:nvGrpSpPr>
          <p:grpSpPr bwMode="auto">
            <a:xfrm>
              <a:off x="3264" y="1968"/>
              <a:ext cx="96" cy="288"/>
              <a:chOff x="3168" y="1968"/>
              <a:chExt cx="96" cy="288"/>
            </a:xfrm>
          </p:grpSpPr>
          <p:sp>
            <p:nvSpPr>
              <p:cNvPr id="178" name="Freeform 171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2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73"/>
            <p:cNvGrpSpPr>
              <a:grpSpLocks/>
            </p:cNvGrpSpPr>
            <p:nvPr/>
          </p:nvGrpSpPr>
          <p:grpSpPr bwMode="auto">
            <a:xfrm>
              <a:off x="3360" y="1968"/>
              <a:ext cx="96" cy="288"/>
              <a:chOff x="3168" y="1968"/>
              <a:chExt cx="96" cy="288"/>
            </a:xfrm>
          </p:grpSpPr>
          <p:sp>
            <p:nvSpPr>
              <p:cNvPr id="176" name="Freeform 174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5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76"/>
            <p:cNvGrpSpPr>
              <a:grpSpLocks/>
            </p:cNvGrpSpPr>
            <p:nvPr/>
          </p:nvGrpSpPr>
          <p:grpSpPr bwMode="auto">
            <a:xfrm>
              <a:off x="3456" y="1968"/>
              <a:ext cx="96" cy="288"/>
              <a:chOff x="3168" y="1968"/>
              <a:chExt cx="96" cy="288"/>
            </a:xfrm>
          </p:grpSpPr>
          <p:sp>
            <p:nvSpPr>
              <p:cNvPr id="174" name="Freeform 177"/>
              <p:cNvSpPr>
                <a:spLocks/>
              </p:cNvSpPr>
              <p:nvPr/>
            </p:nvSpPr>
            <p:spPr bwMode="auto">
              <a:xfrm>
                <a:off x="3168" y="1968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78"/>
              <p:cNvSpPr>
                <a:spLocks/>
              </p:cNvSpPr>
              <p:nvPr/>
            </p:nvSpPr>
            <p:spPr bwMode="auto">
              <a:xfrm flipV="1">
                <a:off x="3216" y="2112"/>
                <a:ext cx="48" cy="144"/>
              </a:xfrm>
              <a:custGeom>
                <a:avLst/>
                <a:gdLst>
                  <a:gd name="T0" fmla="*/ 0 w 288"/>
                  <a:gd name="T1" fmla="*/ 720 h 720"/>
                  <a:gd name="T2" fmla="*/ 144 w 288"/>
                  <a:gd name="T3" fmla="*/ 0 h 720"/>
                  <a:gd name="T4" fmla="*/ 288 w 288"/>
                  <a:gd name="T5" fmla="*/ 720 h 72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720"/>
                  <a:gd name="T11" fmla="*/ 288 w 288"/>
                  <a:gd name="T12" fmla="*/ 720 h 7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720">
                    <a:moveTo>
                      <a:pt x="0" y="720"/>
                    </a:moveTo>
                    <a:cubicBezTo>
                      <a:pt x="48" y="360"/>
                      <a:pt x="96" y="0"/>
                      <a:pt x="144" y="0"/>
                    </a:cubicBezTo>
                    <a:cubicBezTo>
                      <a:pt x="192" y="0"/>
                      <a:pt x="240" y="360"/>
                      <a:pt x="288" y="72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2" name="Text Box 179"/>
          <p:cNvSpPr txBox="1">
            <a:spLocks noChangeArrowheads="1"/>
          </p:cNvSpPr>
          <p:nvPr/>
        </p:nvSpPr>
        <p:spPr bwMode="auto">
          <a:xfrm>
            <a:off x="76200" y="4876800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3300"/>
                </a:solidFill>
              </a:rPr>
              <a:t>INPUT</a:t>
            </a:r>
          </a:p>
        </p:txBody>
      </p:sp>
      <p:sp>
        <p:nvSpPr>
          <p:cNvPr id="183" name="Text Box 180"/>
          <p:cNvSpPr txBox="1">
            <a:spLocks noChangeArrowheads="1"/>
          </p:cNvSpPr>
          <p:nvPr/>
        </p:nvSpPr>
        <p:spPr bwMode="auto">
          <a:xfrm>
            <a:off x="2927350" y="4876800"/>
            <a:ext cx="974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OUTPUT</a:t>
            </a:r>
          </a:p>
        </p:txBody>
      </p:sp>
      <p:sp>
        <p:nvSpPr>
          <p:cNvPr id="184" name="Line 181"/>
          <p:cNvSpPr>
            <a:spLocks noChangeShapeType="1"/>
          </p:cNvSpPr>
          <p:nvPr/>
        </p:nvSpPr>
        <p:spPr bwMode="auto">
          <a:xfrm>
            <a:off x="1266825" y="3810000"/>
            <a:ext cx="0" cy="2286000"/>
          </a:xfrm>
          <a:prstGeom prst="line">
            <a:avLst/>
          </a:prstGeom>
          <a:noFill/>
          <a:ln w="9525">
            <a:solidFill>
              <a:srgbClr val="00B050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Line 182"/>
          <p:cNvSpPr>
            <a:spLocks noChangeShapeType="1"/>
          </p:cNvSpPr>
          <p:nvPr/>
        </p:nvSpPr>
        <p:spPr bwMode="auto">
          <a:xfrm>
            <a:off x="1419225" y="3810000"/>
            <a:ext cx="0" cy="2286000"/>
          </a:xfrm>
          <a:prstGeom prst="line">
            <a:avLst/>
          </a:prstGeom>
          <a:noFill/>
          <a:ln w="9525">
            <a:solidFill>
              <a:srgbClr val="00B050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Text Box 183"/>
          <p:cNvSpPr txBox="1">
            <a:spLocks noChangeArrowheads="1"/>
          </p:cNvSpPr>
          <p:nvPr/>
        </p:nvSpPr>
        <p:spPr bwMode="auto">
          <a:xfrm>
            <a:off x="1250950" y="60198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itchFamily="18" charset="2"/>
              </a:rPr>
              <a:t>f</a:t>
            </a:r>
            <a:r>
              <a:rPr lang="en-US" sz="1600" dirty="0"/>
              <a:t> = Change in phase</a:t>
            </a:r>
          </a:p>
        </p:txBody>
      </p:sp>
      <p:sp>
        <p:nvSpPr>
          <p:cNvPr id="187" name="Line 184"/>
          <p:cNvSpPr>
            <a:spLocks noChangeShapeType="1"/>
          </p:cNvSpPr>
          <p:nvPr/>
        </p:nvSpPr>
        <p:spPr bwMode="auto">
          <a:xfrm flipV="1">
            <a:off x="2349500" y="3581400"/>
            <a:ext cx="654050" cy="228600"/>
          </a:xfrm>
          <a:prstGeom prst="line">
            <a:avLst/>
          </a:prstGeom>
          <a:noFill/>
          <a:ln w="28575">
            <a:solidFill>
              <a:srgbClr val="00B050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Line 185"/>
          <p:cNvSpPr>
            <a:spLocks noChangeShapeType="1"/>
          </p:cNvSpPr>
          <p:nvPr/>
        </p:nvSpPr>
        <p:spPr bwMode="auto">
          <a:xfrm flipV="1">
            <a:off x="2349500" y="3733800"/>
            <a:ext cx="730250" cy="304800"/>
          </a:xfrm>
          <a:prstGeom prst="line">
            <a:avLst/>
          </a:prstGeom>
          <a:noFill/>
          <a:ln w="28575">
            <a:solidFill>
              <a:srgbClr val="00B050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Line 191"/>
          <p:cNvSpPr>
            <a:spLocks noChangeShapeType="1"/>
          </p:cNvSpPr>
          <p:nvPr/>
        </p:nvSpPr>
        <p:spPr bwMode="auto">
          <a:xfrm>
            <a:off x="488950" y="47244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Text Box 186"/>
          <p:cNvSpPr txBox="1">
            <a:spLocks noChangeArrowheads="1"/>
          </p:cNvSpPr>
          <p:nvPr/>
        </p:nvSpPr>
        <p:spPr bwMode="auto">
          <a:xfrm>
            <a:off x="2895600" y="3352800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Z ~ Change in magnitude</a:t>
            </a:r>
          </a:p>
        </p:txBody>
      </p:sp>
      <p:sp>
        <p:nvSpPr>
          <p:cNvPr id="197" name="Text Box 6"/>
          <p:cNvSpPr txBox="1">
            <a:spLocks noChangeArrowheads="1"/>
          </p:cNvSpPr>
          <p:nvPr/>
        </p:nvSpPr>
        <p:spPr bwMode="auto">
          <a:xfrm rot="16200000">
            <a:off x="4661728" y="3602624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Impedance, Z (ohm)</a:t>
            </a:r>
          </a:p>
        </p:txBody>
      </p:sp>
      <p:sp>
        <p:nvSpPr>
          <p:cNvPr id="201" name="Text Box 5"/>
          <p:cNvSpPr txBox="1">
            <a:spLocks noChangeArrowheads="1"/>
          </p:cNvSpPr>
          <p:nvPr/>
        </p:nvSpPr>
        <p:spPr bwMode="auto">
          <a:xfrm>
            <a:off x="6735197" y="6553200"/>
            <a:ext cx="17753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Log Frequency </a:t>
            </a:r>
            <a:r>
              <a:rPr lang="en-US" sz="1600" dirty="0"/>
              <a:t>(Hz)</a:t>
            </a:r>
          </a:p>
        </p:txBody>
      </p:sp>
      <p:sp>
        <p:nvSpPr>
          <p:cNvPr id="203" name="Text Box 7"/>
          <p:cNvSpPr txBox="1">
            <a:spLocks noChangeArrowheads="1"/>
          </p:cNvSpPr>
          <p:nvPr/>
        </p:nvSpPr>
        <p:spPr bwMode="auto">
          <a:xfrm rot="16200000">
            <a:off x="4804032" y="5601615"/>
            <a:ext cx="17881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Phase, Phi (degree)</a:t>
            </a:r>
          </a:p>
        </p:txBody>
      </p:sp>
      <p:sp>
        <p:nvSpPr>
          <p:cNvPr id="195" name="Text Box 4"/>
          <p:cNvSpPr txBox="1">
            <a:spLocks noChangeArrowheads="1"/>
          </p:cNvSpPr>
          <p:nvPr/>
        </p:nvSpPr>
        <p:spPr bwMode="auto">
          <a:xfrm>
            <a:off x="6705600" y="4690646"/>
            <a:ext cx="178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Log Frequency </a:t>
            </a:r>
            <a:r>
              <a:rPr lang="en-US" sz="1600" dirty="0"/>
              <a:t>(Hz)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3352800" y="4419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(s)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in Creating a Subcutaneous Continuous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Response Time</a:t>
            </a:r>
          </a:p>
          <a:p>
            <a:r>
              <a:rPr lang="en-US" dirty="0" err="1" smtClean="0"/>
              <a:t>Multiplexable</a:t>
            </a:r>
            <a:endParaRPr lang="en-US" dirty="0" smtClean="0"/>
          </a:p>
          <a:p>
            <a:r>
              <a:rPr lang="en-US" dirty="0" smtClean="0"/>
              <a:t>Low limit of detection (High Sensitivity)</a:t>
            </a:r>
          </a:p>
          <a:p>
            <a:r>
              <a:rPr lang="en-US" dirty="0" smtClean="0"/>
              <a:t>High Specificity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User-friendly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9B88-390E-4A79-9303-144DEA1A22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733800" cy="249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762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Current Electrochemical Techniques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249363"/>
            <a:ext cx="4876800" cy="3154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Not sensitive enough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Most are not continuous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Not user-friendly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pPr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638800" y="3568005"/>
            <a:ext cx="350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Figure 1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. CV of Epinephrine (blue), Norepinephrine (maroon), and Dopamine (red). In future, a single sensor will have issues with amplification/convolution of signal; it is hard to say, specifically, which catecholamine’s peak is associated with these potentials. The epinephrine peak at 0.2V has minimal noise.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43625" y="1701800"/>
            <a:ext cx="981119" cy="55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EP: 5.09*10</a:t>
            </a:r>
            <a:r>
              <a:rPr lang="en-US" sz="10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7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pg/mL;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V=0.2V</a:t>
            </a:r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913689" y="1360487"/>
            <a:ext cx="59753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Calibri" pitchFamily="34" charset="0"/>
              </a:rPr>
              <a:t>DAHCl: 5.27*10</a:t>
            </a:r>
            <a:r>
              <a:rPr lang="en-US" sz="900" baseline="30000" dirty="0">
                <a:solidFill>
                  <a:srgbClr val="FF0000"/>
                </a:solidFill>
                <a:latin typeface="Calibri" pitchFamily="34" charset="0"/>
              </a:rPr>
              <a:t>7</a:t>
            </a:r>
            <a:r>
              <a:rPr lang="en-US" sz="9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r>
              <a:rPr lang="en-US" sz="900" dirty="0">
                <a:solidFill>
                  <a:srgbClr val="FF0000"/>
                </a:solidFill>
                <a:latin typeface="Calibri" pitchFamily="34" charset="0"/>
              </a:rPr>
              <a:t>pg/mL; V=0.6V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6600" y="2540000"/>
            <a:ext cx="981119" cy="55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NE: 5.92*10</a:t>
            </a:r>
            <a:r>
              <a:rPr lang="en-US" sz="1000" baseline="30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6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pg/mL;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V=0.8V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>
          <a:xfrm>
            <a:off x="6629400" y="6569075"/>
            <a:ext cx="2133600" cy="365125"/>
          </a:xfrm>
        </p:spPr>
        <p:txBody>
          <a:bodyPr/>
          <a:lstStyle/>
          <a:p>
            <a:fld id="{55579B88-390E-4A79-9303-144DEA1A22C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9" name="Content Placeholder 4"/>
          <p:cNvPicPr>
            <a:picLocks noGrp="1"/>
          </p:cNvPicPr>
          <p:nvPr>
            <p:ph idx="1"/>
          </p:nvPr>
        </p:nvPicPr>
        <p:blipFill>
          <a:blip r:embed="rId4" cstate="print"/>
          <a:srcRect l="11683" t="41026" r="45833" b="21538"/>
          <a:stretch>
            <a:fillRect/>
          </a:stretch>
        </p:blipFill>
        <p:spPr bwMode="auto">
          <a:xfrm>
            <a:off x="152400" y="2819400"/>
            <a:ext cx="548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822960" y="3429000"/>
            <a:ext cx="731520" cy="487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10</a:t>
            </a:r>
            <a:r>
              <a:rPr lang="en-US" sz="1100" baseline="30000" dirty="0" smtClean="0"/>
              <a:t>-3</a:t>
            </a:r>
            <a:r>
              <a:rPr lang="en-US" sz="1100" dirty="0" smtClean="0"/>
              <a:t>–10</a:t>
            </a:r>
            <a:r>
              <a:rPr lang="en-US" sz="1100" baseline="30000" dirty="0" smtClean="0"/>
              <a:t>-5</a:t>
            </a:r>
          </a:p>
          <a:p>
            <a:pPr algn="ctr"/>
            <a:endParaRPr lang="en-US" sz="1100" baseline="30000" dirty="0" smtClean="0"/>
          </a:p>
          <a:p>
            <a:pPr algn="ctr"/>
            <a:endParaRPr lang="en-US" sz="1100" baseline="30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" y="4495800"/>
            <a:ext cx="731520" cy="487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10</a:t>
            </a:r>
            <a:r>
              <a:rPr lang="en-US" sz="1100" baseline="30000" dirty="0" smtClean="0"/>
              <a:t>-4</a:t>
            </a:r>
            <a:r>
              <a:rPr lang="en-US" sz="1100" dirty="0" smtClean="0"/>
              <a:t>–10</a:t>
            </a:r>
            <a:r>
              <a:rPr lang="en-US" sz="1100" baseline="30000" dirty="0" smtClean="0"/>
              <a:t>-7</a:t>
            </a:r>
          </a:p>
          <a:p>
            <a:pPr algn="ctr"/>
            <a:endParaRPr lang="en-US" sz="1100" baseline="30000" dirty="0" smtClean="0"/>
          </a:p>
          <a:p>
            <a:pPr algn="ctr"/>
            <a:endParaRPr lang="en-US" sz="1100" baseline="30000" dirty="0"/>
          </a:p>
        </p:txBody>
      </p:sp>
      <p:sp>
        <p:nvSpPr>
          <p:cNvPr id="72" name="TextBox 71"/>
          <p:cNvSpPr txBox="1"/>
          <p:nvPr/>
        </p:nvSpPr>
        <p:spPr>
          <a:xfrm>
            <a:off x="838200" y="5791200"/>
            <a:ext cx="731520" cy="600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</a:t>
            </a:r>
            <a:r>
              <a:rPr lang="en-US" sz="1100" baseline="30000" dirty="0" smtClean="0"/>
              <a:t>-9</a:t>
            </a:r>
            <a:r>
              <a:rPr lang="en-US" sz="1100" dirty="0" smtClean="0"/>
              <a:t>–</a:t>
            </a:r>
            <a:r>
              <a:rPr lang="en-US" sz="1000" dirty="0" smtClean="0"/>
              <a:t>10</a:t>
            </a:r>
            <a:r>
              <a:rPr lang="en-US" sz="1100" baseline="30000" dirty="0" smtClean="0"/>
              <a:t>-15</a:t>
            </a:r>
          </a:p>
          <a:p>
            <a:pPr algn="ctr"/>
            <a:endParaRPr lang="en-US" sz="1100" baseline="30000" dirty="0" smtClean="0"/>
          </a:p>
          <a:p>
            <a:pPr algn="ctr"/>
            <a:endParaRPr lang="en-US" sz="1100" baseline="30000" dirty="0" smtClean="0"/>
          </a:p>
          <a:p>
            <a:pPr algn="ctr"/>
            <a:endParaRPr lang="en-US" sz="1100" baseline="30000" dirty="0"/>
          </a:p>
        </p:txBody>
      </p:sp>
      <p:sp>
        <p:nvSpPr>
          <p:cNvPr id="73" name="TextBox 72"/>
          <p:cNvSpPr txBox="1"/>
          <p:nvPr/>
        </p:nvSpPr>
        <p:spPr>
          <a:xfrm>
            <a:off x="838200" y="5029200"/>
            <a:ext cx="731520" cy="713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10</a:t>
            </a:r>
            <a:r>
              <a:rPr lang="en-US" sz="1100" baseline="30000" dirty="0" smtClean="0"/>
              <a:t>-6</a:t>
            </a:r>
            <a:r>
              <a:rPr lang="en-US" sz="1100" dirty="0" smtClean="0"/>
              <a:t>–10</a:t>
            </a:r>
            <a:r>
              <a:rPr lang="en-US" sz="1100" baseline="30000" dirty="0" smtClean="0"/>
              <a:t>-9</a:t>
            </a:r>
          </a:p>
          <a:p>
            <a:pPr algn="ctr"/>
            <a:endParaRPr lang="en-US" sz="1100" baseline="30000" dirty="0" smtClean="0"/>
          </a:p>
          <a:p>
            <a:pPr algn="ctr"/>
            <a:endParaRPr lang="en-US" sz="1100" baseline="30000" dirty="0" smtClean="0"/>
          </a:p>
          <a:p>
            <a:pPr algn="ctr"/>
            <a:endParaRPr lang="en-US" sz="1100" baseline="30000" dirty="0" smtClean="0"/>
          </a:p>
          <a:p>
            <a:pPr algn="ctr"/>
            <a:endParaRPr lang="en-US" sz="1100" baseline="30000" dirty="0"/>
          </a:p>
        </p:txBody>
      </p:sp>
      <p:sp>
        <p:nvSpPr>
          <p:cNvPr id="74" name="TextBox 73"/>
          <p:cNvSpPr txBox="1"/>
          <p:nvPr/>
        </p:nvSpPr>
        <p:spPr>
          <a:xfrm>
            <a:off x="838200" y="3962400"/>
            <a:ext cx="731520" cy="487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10</a:t>
            </a:r>
            <a:r>
              <a:rPr lang="en-US" sz="1100" baseline="30000" dirty="0" smtClean="0"/>
              <a:t>-4</a:t>
            </a:r>
            <a:r>
              <a:rPr lang="en-US" sz="1100" dirty="0" smtClean="0"/>
              <a:t>–10</a:t>
            </a:r>
            <a:r>
              <a:rPr lang="en-US" sz="1100" baseline="30000" dirty="0" smtClean="0"/>
              <a:t>-6</a:t>
            </a:r>
          </a:p>
          <a:p>
            <a:pPr algn="ctr"/>
            <a:endParaRPr lang="en-US" sz="1100" baseline="30000" dirty="0" smtClean="0"/>
          </a:p>
          <a:p>
            <a:pPr algn="ctr"/>
            <a:endParaRPr lang="en-US" sz="1100" baseline="30000" dirty="0"/>
          </a:p>
        </p:txBody>
      </p:sp>
      <p:sp>
        <p:nvSpPr>
          <p:cNvPr id="75" name="TextBox 74"/>
          <p:cNvSpPr txBox="1"/>
          <p:nvPr/>
        </p:nvSpPr>
        <p:spPr>
          <a:xfrm>
            <a:off x="0" y="6581001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 Belle, E. Chem. 101. 2011.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5486400" y="5410200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Table 1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. The table at left describes the common techniques and their sensitivities.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2574</Words>
  <Application>Microsoft Office PowerPoint</Application>
  <PresentationFormat>On-screen Show (4:3)</PresentationFormat>
  <Paragraphs>390</Paragraphs>
  <Slides>28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Continuous Detection of Traumatic Brain Injury (TBI) and Stress</vt:lpstr>
      <vt:lpstr>Background: TBI Statistics</vt:lpstr>
      <vt:lpstr>Background: TBI Outcomes</vt:lpstr>
      <vt:lpstr>Background: Catecholamines</vt:lpstr>
      <vt:lpstr>Background: Current  Sensors SOTA (State of the Art) TBI and related Sensors</vt:lpstr>
      <vt:lpstr>Electrode Set Up</vt:lpstr>
      <vt:lpstr>Electrochemical Impedance Spectroscopy (EIS) Background</vt:lpstr>
      <vt:lpstr>Goals in Creating a Subcutaneous Continuous Sensor</vt:lpstr>
      <vt:lpstr>Slide 9</vt:lpstr>
      <vt:lpstr>Overview of Solution: Continuous Subcutaneous Monitoring</vt:lpstr>
      <vt:lpstr>Future Work</vt:lpstr>
      <vt:lpstr>Conclusion</vt:lpstr>
      <vt:lpstr>Thank You</vt:lpstr>
      <vt:lpstr>Extra Slides</vt:lpstr>
      <vt:lpstr>Electrochemical Impedance Spectroscopy (EIS) Background</vt:lpstr>
      <vt:lpstr>Solution: Immobilize Protein to Working Electrode</vt:lpstr>
      <vt:lpstr>Electrochemical Techniques</vt:lpstr>
      <vt:lpstr>Electrochemical Techniques</vt:lpstr>
      <vt:lpstr>Protein Sensor from the University of Florida</vt:lpstr>
      <vt:lpstr>Subcutaneous: Needles</vt:lpstr>
      <vt:lpstr>Human Catecholamine Pathway</vt:lpstr>
      <vt:lpstr>What are Biosensors?</vt:lpstr>
      <vt:lpstr>Redox Probe as an Electron Mediator</vt:lpstr>
      <vt:lpstr>Background: EIS Equivalent Circuit Models</vt:lpstr>
      <vt:lpstr>Slide 25</vt:lpstr>
      <vt:lpstr>Paper 1: Electrochemical Activity of the Catecholamines</vt:lpstr>
      <vt:lpstr>Paper 2: Enzymatic Activity of PNMT</vt:lpstr>
      <vt:lpstr>Paper 3: Protein Activity &amp; Detection for all Catecholamines</vt:lpstr>
    </vt:vector>
  </TitlesOfParts>
  <Company>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LaBelle</dc:creator>
  <cp:lastModifiedBy>bhaselwo</cp:lastModifiedBy>
  <cp:revision>184</cp:revision>
  <dcterms:created xsi:type="dcterms:W3CDTF">2010-08-10T01:11:43Z</dcterms:created>
  <dcterms:modified xsi:type="dcterms:W3CDTF">2012-04-03T17:13:09Z</dcterms:modified>
</cp:coreProperties>
</file>